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5" r:id="rId1"/>
    <p:sldMasterId id="2147483727" r:id="rId2"/>
    <p:sldMasterId id="2147483739" r:id="rId3"/>
    <p:sldMasterId id="2147483795" r:id="rId4"/>
    <p:sldMasterId id="2147483796" r:id="rId5"/>
    <p:sldMasterId id="2147483797" r:id="rId6"/>
    <p:sldMasterId id="2147483798" r:id="rId7"/>
    <p:sldMasterId id="2147483799" r:id="rId8"/>
    <p:sldMasterId id="2147483800" r:id="rId9"/>
    <p:sldMasterId id="2147483801" r:id="rId10"/>
    <p:sldMasterId id="2147483802" r:id="rId11"/>
    <p:sldMasterId id="2147483803" r:id="rId12"/>
    <p:sldMasterId id="2147483804" r:id="rId13"/>
    <p:sldMasterId id="2147483805" r:id="rId14"/>
  </p:sldMasterIdLst>
  <p:notesMasterIdLst>
    <p:notesMasterId r:id="rId51"/>
  </p:notesMasterIdLst>
  <p:handoutMasterIdLst>
    <p:handoutMasterId r:id="rId52"/>
  </p:handoutMasterIdLst>
  <p:sldIdLst>
    <p:sldId id="882" r:id="rId15"/>
    <p:sldId id="941" r:id="rId16"/>
    <p:sldId id="922" r:id="rId17"/>
    <p:sldId id="921" r:id="rId18"/>
    <p:sldId id="838" r:id="rId19"/>
    <p:sldId id="853" r:id="rId20"/>
    <p:sldId id="856" r:id="rId21"/>
    <p:sldId id="907" r:id="rId22"/>
    <p:sldId id="623" r:id="rId23"/>
    <p:sldId id="674" r:id="rId24"/>
    <p:sldId id="936" r:id="rId25"/>
    <p:sldId id="938" r:id="rId26"/>
    <p:sldId id="723" r:id="rId27"/>
    <p:sldId id="937" r:id="rId28"/>
    <p:sldId id="863" r:id="rId29"/>
    <p:sldId id="599" r:id="rId30"/>
    <p:sldId id="934" r:id="rId31"/>
    <p:sldId id="942" r:id="rId32"/>
    <p:sldId id="832" r:id="rId33"/>
    <p:sldId id="923" r:id="rId34"/>
    <p:sldId id="924" r:id="rId35"/>
    <p:sldId id="870" r:id="rId36"/>
    <p:sldId id="943" r:id="rId37"/>
    <p:sldId id="831" r:id="rId38"/>
    <p:sldId id="917" r:id="rId39"/>
    <p:sldId id="920" r:id="rId40"/>
    <p:sldId id="866" r:id="rId41"/>
    <p:sldId id="939" r:id="rId42"/>
    <p:sldId id="944" r:id="rId43"/>
    <p:sldId id="874" r:id="rId44"/>
    <p:sldId id="925" r:id="rId45"/>
    <p:sldId id="905" r:id="rId46"/>
    <p:sldId id="700" r:id="rId47"/>
    <p:sldId id="658" r:id="rId48"/>
    <p:sldId id="631" r:id="rId49"/>
    <p:sldId id="590" r:id="rId50"/>
  </p:sldIdLst>
  <p:sldSz cx="9144000" cy="6858000" type="screen4x3"/>
  <p:notesSz cx="9928225" cy="679767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4F3EE"/>
    <a:srgbClr val="7F7F7F"/>
    <a:srgbClr val="9F9F9D"/>
    <a:srgbClr val="17375E"/>
    <a:srgbClr val="FFFFCC"/>
    <a:srgbClr val="768457"/>
    <a:srgbClr val="858585"/>
    <a:srgbClr val="5E6F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3900" autoAdjust="0"/>
  </p:normalViewPr>
  <p:slideViewPr>
    <p:cSldViewPr>
      <p:cViewPr varScale="1">
        <p:scale>
          <a:sx n="67" d="100"/>
          <a:sy n="67" d="100"/>
        </p:scale>
        <p:origin x="-1500" y="-96"/>
      </p:cViewPr>
      <p:guideLst>
        <p:guide orient="horz" pos="232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hdr" sz="quarter"/>
          </p:nvPr>
        </p:nvSpPr>
        <p:spPr bwMode="auto">
          <a:xfrm>
            <a:off x="5624513" y="0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Times New Roman (Hebrew)" panose="02020603050405020304" pitchFamily="18" charset="0"/>
              </a:defRPr>
            </a:lvl1pPr>
          </a:lstStyle>
          <a:p>
            <a:endParaRPr lang="he-IL" altLang="he-IL"/>
          </a:p>
        </p:txBody>
      </p:sp>
      <p:sp>
        <p:nvSpPr>
          <p:cNvPr id="5632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1588" y="0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>
                <a:ea typeface="Times New Roman (Hebrew)" panose="02020603050405020304" pitchFamily="18" charset="0"/>
              </a:defRPr>
            </a:lvl1pPr>
          </a:lstStyle>
          <a:p>
            <a:r>
              <a:rPr lang="he-IL" altLang="he-IL"/>
              <a:t>כ"ד/אייר/תשע"ה</a:t>
            </a:r>
          </a:p>
        </p:txBody>
      </p:sp>
      <p:sp>
        <p:nvSpPr>
          <p:cNvPr id="56324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5624513" y="6456363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Times New Roman (Hebrew)" panose="02020603050405020304" pitchFamily="18" charset="0"/>
              </a:defRPr>
            </a:lvl1pPr>
          </a:lstStyle>
          <a:p>
            <a:endParaRPr lang="he-IL" altLang="he-IL"/>
          </a:p>
        </p:txBody>
      </p:sp>
      <p:sp>
        <p:nvSpPr>
          <p:cNvPr id="5632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1588" y="6456363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>
                <a:ea typeface="Times New Roman (Hebrew)" panose="02020603050405020304" pitchFamily="18" charset="0"/>
              </a:defRPr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79983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hdr" sz="quarter"/>
          </p:nvPr>
        </p:nvSpPr>
        <p:spPr bwMode="auto">
          <a:xfrm>
            <a:off x="5626100" y="0"/>
            <a:ext cx="4302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Times New Roman (Hebrew)" panose="02020603050405020304" pitchFamily="18" charset="0"/>
              </a:defRPr>
            </a:lvl1pPr>
          </a:lstStyle>
          <a:p>
            <a:endParaRPr lang="he-IL" altLang="he-IL"/>
          </a:p>
        </p:txBody>
      </p:sp>
      <p:sp>
        <p:nvSpPr>
          <p:cNvPr id="49155" name="Rectangle 3"/>
          <p:cNvSpPr>
            <a:spLocks noGrp="1"/>
          </p:cNvSpPr>
          <p:nvPr>
            <p:ph type="dt" idx="1"/>
          </p:nvPr>
        </p:nvSpPr>
        <p:spPr bwMode="auto">
          <a:xfrm>
            <a:off x="1588" y="0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>
                <a:ea typeface="Times New Roman (Hebrew)" panose="02020603050405020304" pitchFamily="18" charset="0"/>
              </a:defRPr>
            </a:lvl1pPr>
          </a:lstStyle>
          <a:p>
            <a:r>
              <a:rPr lang="he-IL" altLang="he-IL"/>
              <a:t>כ"ד/אייר/תשע"ה</a:t>
            </a:r>
          </a:p>
        </p:txBody>
      </p:sp>
      <p:sp>
        <p:nvSpPr>
          <p:cNvPr id="49156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265488" y="511175"/>
            <a:ext cx="3397250" cy="25479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sp>
      <p:sp>
        <p:nvSpPr>
          <p:cNvPr id="49157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49158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5626100" y="6456363"/>
            <a:ext cx="4302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Times New Roman (Hebrew)" panose="02020603050405020304" pitchFamily="18" charset="0"/>
              </a:defRPr>
            </a:lvl1pPr>
          </a:lstStyle>
          <a:p>
            <a:endParaRPr lang="he-IL" altLang="he-IL"/>
          </a:p>
        </p:txBody>
      </p:sp>
      <p:sp>
        <p:nvSpPr>
          <p:cNvPr id="49159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1588" y="6456363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>
                <a:ea typeface="Times New Roman (Hebrew)" panose="02020603050405020304" pitchFamily="18" charset="0"/>
              </a:defRPr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545551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50180" name="Text Box 4"/>
          <p:cNvSpPr txBox="1">
            <a:spLocks noGrp="1"/>
          </p:cNvSpPr>
          <p:nvPr/>
        </p:nvSpPr>
        <p:spPr bwMode="auto">
          <a:xfrm>
            <a:off x="1588" y="6456363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89041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51204" name="Text Box 4"/>
          <p:cNvSpPr txBox="1">
            <a:spLocks noGrp="1"/>
          </p:cNvSpPr>
          <p:nvPr/>
        </p:nvSpPr>
        <p:spPr bwMode="auto">
          <a:xfrm>
            <a:off x="1588" y="6456363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391290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52228" name="Text Box 4"/>
          <p:cNvSpPr txBox="1">
            <a:spLocks noGrp="1"/>
          </p:cNvSpPr>
          <p:nvPr/>
        </p:nvSpPr>
        <p:spPr bwMode="auto">
          <a:xfrm>
            <a:off x="1588" y="6456363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42398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53252" name="Text Box 4"/>
          <p:cNvSpPr txBox="1">
            <a:spLocks noGrp="1"/>
          </p:cNvSpPr>
          <p:nvPr/>
        </p:nvSpPr>
        <p:spPr bwMode="auto">
          <a:xfrm>
            <a:off x="1588" y="6456363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xmlns="" val="250118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54276" name="Text Box 4"/>
          <p:cNvSpPr txBox="1">
            <a:spLocks noGrp="1"/>
          </p:cNvSpPr>
          <p:nvPr/>
        </p:nvSpPr>
        <p:spPr bwMode="auto">
          <a:xfrm>
            <a:off x="1588" y="6456363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xmlns="" val="291194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55300" name="Text Box 4"/>
          <p:cNvSpPr txBox="1">
            <a:spLocks noGrp="1"/>
          </p:cNvSpPr>
          <p:nvPr/>
        </p:nvSpPr>
        <p:spPr bwMode="auto">
          <a:xfrm>
            <a:off x="1588" y="6456363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xmlns="" val="350081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03237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6802286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5724336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5835046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6859352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0202613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938548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49768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2740336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7255464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5099435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83397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2609285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560366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3382997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7019241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4461862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0925603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5117477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630739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4123826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6410879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370726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3171158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9829145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5474849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935368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5982270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6452994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9916668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4170370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2546233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3564205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8950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1146624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6622721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5857014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7351800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9656023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8462216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1124517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5010497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2418262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0102957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414345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0008130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1436182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0965494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8945264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9582950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2632981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7194783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0593750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71745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8721087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872352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9531875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804343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3514212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3450974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59918250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608196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009849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63666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957369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09799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096959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473865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923988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934359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597427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738840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787710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61930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820788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754178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79191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245151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63817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008827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499121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097825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578529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987932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990898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0103768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893117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02475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0406816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083690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7070555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562224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184740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839685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5957056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432421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553660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8900015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13022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9201603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426910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387480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7960899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769341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16403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1194685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065109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279810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2050938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35210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3574780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6297179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9566688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1038896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1644001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6929750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2875776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0658045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140902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018610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48540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8949241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371770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3408114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9684433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6503667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176240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2326183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0577543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5263499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1106514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22152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7626465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6319746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7228880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5122066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2660708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63951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5533428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7291855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0204687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773965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92991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7489271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6498836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2610378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6391627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741895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5304979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6371085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8624533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4515089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6368636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67377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014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0244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10245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10246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15631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1268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11269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11270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15355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2292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12293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12294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27883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3316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13317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13318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5839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4340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14341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14342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16856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ea typeface="Times New Roman (Hebrew)" panose="02020603050405020304" pitchFamily="18" charset="0"/>
                <a:cs typeface="+mn-cs"/>
              </a:defRPr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2053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ea typeface="Times New Roman (Hebrew)" panose="02020603050405020304" pitchFamily="18" charset="0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2054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ea typeface="Times New Roman (Hebrew)" panose="02020603050405020304" pitchFamily="18" charset="0"/>
                <a:cs typeface="+mn-cs"/>
              </a:defRPr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3636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3076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ea typeface="Times New Roman (Hebrew)" panose="02020603050405020304" pitchFamily="18" charset="0"/>
                <a:cs typeface="+mn-cs"/>
              </a:defRPr>
            </a:lvl1pPr>
          </a:lstStyle>
          <a:p>
            <a:r>
              <a:rPr lang="he-IL" altLang="he-IL"/>
              <a:t>13 מאי 15</a:t>
            </a:r>
          </a:p>
        </p:txBody>
      </p:sp>
      <p:sp>
        <p:nvSpPr>
          <p:cNvPr id="3077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ea typeface="Times New Roman (Hebrew)" panose="02020603050405020304" pitchFamily="18" charset="0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3078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ea typeface="Times New Roman (Hebrew)" panose="02020603050405020304" pitchFamily="18" charset="0"/>
                <a:cs typeface="+mn-cs"/>
              </a:defRPr>
            </a:lvl1pPr>
          </a:lstStyle>
          <a:p>
            <a:r>
              <a:rPr lang="he-IL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74396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4100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4101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4102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86439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5124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5125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5126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38857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6148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6149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6150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1807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7172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7173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7174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16250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8196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8197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8198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61106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9220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9221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e-IL" altLang="he-IL"/>
          </a:p>
        </p:txBody>
      </p:sp>
      <p:sp>
        <p:nvSpPr>
          <p:cNvPr id="9222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he-IL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59969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Hebrew)" panose="02020603050405020304" pitchFamily="18" charset="0"/>
          <a:cs typeface="Times New Roman (Hebrew)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jpe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11" Type="http://schemas.openxmlformats.org/officeDocument/2006/relationships/image" Target="../media/image9.png"/><Relationship Id="rId5" Type="http://schemas.openxmlformats.org/officeDocument/2006/relationships/image" Target="../media/image27.png"/><Relationship Id="rId10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eg"/><Relationship Id="rId5" Type="http://schemas.openxmlformats.org/officeDocument/2006/relationships/image" Target="../media/image32.png"/><Relationship Id="rId10" Type="http://schemas.openxmlformats.org/officeDocument/2006/relationships/image" Target="../media/image9.png"/><Relationship Id="rId4" Type="http://schemas.openxmlformats.org/officeDocument/2006/relationships/image" Target="../media/image31.png"/><Relationship Id="rId9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3.png"/><Relationship Id="rId7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37.png"/><Relationship Id="rId10" Type="http://schemas.openxmlformats.org/officeDocument/2006/relationships/image" Target="../media/image9.png"/><Relationship Id="rId4" Type="http://schemas.openxmlformats.org/officeDocument/2006/relationships/image" Target="../media/image36.png"/><Relationship Id="rId9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Relationship Id="rId3" Type="http://schemas.openxmlformats.org/officeDocument/2006/relationships/oleObject" Target="../embeddings/oleObject5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44.png"/><Relationship Id="rId5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Relationship Id="rId10" Type="http://schemas.openxmlformats.org/officeDocument/2006/relationships/image" Target="../media/image43.png"/><Relationship Id="rId4" Type="http://schemas.openxmlformats.org/officeDocument/2006/relationships/image" Target="../media/image22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2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1.png"/><Relationship Id="rId7" Type="http://schemas.openxmlformats.org/officeDocument/2006/relationships/image" Target="../media/image22.png"/><Relationship Id="rId12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1.jpeg"/><Relationship Id="rId10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Relationship Id="rId4" Type="http://schemas.openxmlformats.org/officeDocument/2006/relationships/image" Target="../media/image52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6.png"/><Relationship Id="rId7" Type="http://schemas.openxmlformats.org/officeDocument/2006/relationships/image" Target="../media/image22.png"/><Relationship Id="rId12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1.jpeg"/><Relationship Id="rId10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Relationship Id="rId4" Type="http://schemas.openxmlformats.org/officeDocument/2006/relationships/image" Target="../media/image57.pn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jpeg"/><Relationship Id="rId7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11" Type="http://schemas.openxmlformats.org/officeDocument/2006/relationships/image" Target="../media/image62.png"/><Relationship Id="rId5" Type="http://schemas.openxmlformats.org/officeDocument/2006/relationships/image" Target="../media/image22.pn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4.png"/><Relationship Id="rId7" Type="http://schemas.openxmlformats.org/officeDocument/2006/relationships/image" Target="../media/image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9.png"/><Relationship Id="rId7" Type="http://schemas.openxmlformats.org/officeDocument/2006/relationships/image" Target="../media/image9.png"/><Relationship Id="rId12" Type="http://schemas.openxmlformats.org/officeDocument/2006/relationships/image" Target="../media/image5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Relationship Id="rId11" Type="http://schemas.openxmlformats.org/officeDocument/2006/relationships/image" Target="../media/image67.png"/><Relationship Id="rId5" Type="http://schemas.openxmlformats.org/officeDocument/2006/relationships/image" Target="../media/image71.png"/><Relationship Id="rId10" Type="http://schemas.openxmlformats.org/officeDocument/2006/relationships/image" Target="../media/image22.png"/><Relationship Id="rId4" Type="http://schemas.openxmlformats.org/officeDocument/2006/relationships/image" Target="../media/image70.png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3.png"/><Relationship Id="rId7" Type="http://schemas.openxmlformats.org/officeDocument/2006/relationships/image" Target="../media/image9.png"/><Relationship Id="rId12" Type="http://schemas.openxmlformats.org/officeDocument/2006/relationships/image" Target="../media/image5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Relationship Id="rId11" Type="http://schemas.openxmlformats.org/officeDocument/2006/relationships/image" Target="../media/image67.png"/><Relationship Id="rId5" Type="http://schemas.openxmlformats.org/officeDocument/2006/relationships/image" Target="../media/image71.png"/><Relationship Id="rId10" Type="http://schemas.openxmlformats.org/officeDocument/2006/relationships/image" Target="../media/image22.png"/><Relationship Id="rId4" Type="http://schemas.openxmlformats.org/officeDocument/2006/relationships/image" Target="../media/image74.png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6.png"/><Relationship Id="rId7" Type="http://schemas.openxmlformats.org/officeDocument/2006/relationships/image" Target="../media/image21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60.png"/><Relationship Id="rId5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Relationship Id="rId10" Type="http://schemas.openxmlformats.org/officeDocument/2006/relationships/image" Target="../media/image67.png"/><Relationship Id="rId4" Type="http://schemas.openxmlformats.org/officeDocument/2006/relationships/image" Target="../media/image77.png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67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5.png"/><Relationship Id="rId7" Type="http://schemas.openxmlformats.org/officeDocument/2006/relationships/image" Target="../media/image9.png"/><Relationship Id="rId12" Type="http://schemas.openxmlformats.org/officeDocument/2006/relationships/image" Target="../media/image5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Relationship Id="rId11" Type="http://schemas.openxmlformats.org/officeDocument/2006/relationships/image" Target="../media/image83.png"/><Relationship Id="rId5" Type="http://schemas.openxmlformats.org/officeDocument/2006/relationships/image" Target="../media/image87.png"/><Relationship Id="rId10" Type="http://schemas.openxmlformats.org/officeDocument/2006/relationships/image" Target="../media/image22.png"/><Relationship Id="rId4" Type="http://schemas.openxmlformats.org/officeDocument/2006/relationships/image" Target="../media/image86.png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9.png"/><Relationship Id="rId7" Type="http://schemas.openxmlformats.org/officeDocument/2006/relationships/image" Target="../media/image9.png"/><Relationship Id="rId12" Type="http://schemas.openxmlformats.org/officeDocument/2006/relationships/image" Target="../media/image5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Relationship Id="rId11" Type="http://schemas.openxmlformats.org/officeDocument/2006/relationships/image" Target="../media/image83.png"/><Relationship Id="rId5" Type="http://schemas.openxmlformats.org/officeDocument/2006/relationships/image" Target="../media/image87.pn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2.png"/><Relationship Id="rId7" Type="http://schemas.openxmlformats.org/officeDocument/2006/relationships/image" Target="../media/image21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60.png"/><Relationship Id="rId5" Type="http://schemas.openxmlformats.org/officeDocument/2006/relationships/hyperlink" Target="http://www.google.co.il/imgres?start=251&amp;um=1&amp;sa=N&amp;hl=iw&amp;rlz=1T4GGLJ_iwIL571&amp;tbm=isch&amp;tbnid=pAHdq4TUS8-3sM:&amp;imgrefurl=http://www.tau.ac.il/affairs-heb.html&amp;docid=-GezJIywccy3PM&amp;imgurl=http://www.tau.ac.il/images/tau_heb.gif&amp;w=362&amp;h=72&amp;ei=80DbUrfwHcXRhAfIw4HgBQ&amp;zoom=1&amp;ved=0CMUBEIQcMEA4yAE&amp;iact=rc&amp;dur=1382&amp;page=21&amp;ndsp=14" TargetMode="External"/><Relationship Id="rId10" Type="http://schemas.openxmlformats.org/officeDocument/2006/relationships/image" Target="../media/image83.png"/><Relationship Id="rId4" Type="http://schemas.openxmlformats.org/officeDocument/2006/relationships/image" Target="../media/image93.png"/><Relationship Id="rId9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901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Grp="1"/>
          </p:cNvSpPr>
          <p:nvPr/>
        </p:nvSpPr>
        <p:spPr bwMode="auto">
          <a:xfrm>
            <a:off x="107950" y="6443663"/>
            <a:ext cx="514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endParaRPr lang="he-IL" altLang="he-IL" sz="10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rtl="1" eaLnBrk="1" hangingPunct="1"/>
            <a:r>
              <a:rPr lang="he-IL" altLang="he-IL" sz="10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1438" y="7938"/>
            <a:ext cx="9001125" cy="433387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862263" y="512763"/>
            <a:ext cx="3419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400" b="1">
                <a:solidFill>
                  <a:srgbClr val="00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</a:t>
            </a:r>
          </a:p>
          <a:p>
            <a:pPr algn="ctr" rtl="1" eaLnBrk="1" hangingPunct="1">
              <a:lnSpc>
                <a:spcPts val="1100"/>
              </a:lnSpc>
            </a:pPr>
            <a:r>
              <a:rPr lang="he-IL" altLang="he-IL" sz="1100" b="1">
                <a:solidFill>
                  <a:srgbClr val="00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מיסודה של קרן רש"י  </a:t>
            </a:r>
            <a:r>
              <a:rPr lang="he-IL" altLang="he-IL" sz="1100" b="1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</a:t>
            </a:r>
          </a:p>
          <a:p>
            <a:pPr algn="ctr" rtl="1" eaLnBrk="1" hangingPunct="1">
              <a:lnSpc>
                <a:spcPts val="1100"/>
              </a:lnSpc>
              <a:spcBef>
                <a:spcPts val="300"/>
              </a:spcBef>
            </a:pPr>
            <a:r>
              <a:rPr lang="he-IL" altLang="he-IL" sz="9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בחסות אקדמית של ביה"ס לחינוך – אוניברסיטת תל אביב</a:t>
            </a:r>
          </a:p>
        </p:txBody>
      </p:sp>
      <p:pic>
        <p:nvPicPr>
          <p:cNvPr id="15365" name="תמונה 13" descr="https://encrypted-tbn1.gstatic.com/images?q=tbn:ANd9GcR9cN9EsWhZzv7yd2VJu4kxa4DM2_-hTyft--Lqc5SMhkOKVZWR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169" r="-641" b="24628"/>
          <a:stretch>
            <a:fillRect/>
          </a:stretch>
        </p:blipFill>
        <p:spPr bwMode="auto">
          <a:xfrm>
            <a:off x="3841750" y="1089025"/>
            <a:ext cx="14605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1511300" y="2024063"/>
            <a:ext cx="6121400" cy="1981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11300" y="2384425"/>
            <a:ext cx="6121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spcBef>
                <a:spcPts val="1200"/>
              </a:spcBef>
            </a:pPr>
            <a:r>
              <a:rPr lang="he-IL" altLang="he-IL" b="1" dirty="0">
                <a:solidFill>
                  <a:srgbClr val="00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תוצאות פעילות יכולות בבתי"ס תיכוניים בפריפריה,</a:t>
            </a:r>
            <a:br>
              <a:rPr lang="he-IL" altLang="he-IL" b="1" dirty="0">
                <a:solidFill>
                  <a:srgbClr val="00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b="1" dirty="0">
                <a:solidFill>
                  <a:srgbClr val="00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עפ"י תכניות וברמה מגזרית/יישובית, תשס"א – תשע"ג (ד)</a:t>
            </a:r>
            <a:endParaRPr lang="he-IL" altLang="he-IL" sz="2000" b="1" dirty="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>
              <a:spcBef>
                <a:spcPts val="1200"/>
              </a:spcBef>
            </a:pPr>
            <a:r>
              <a:rPr lang="he-IL" altLang="he-IL" sz="3200" b="1" dirty="0">
                <a:solidFill>
                  <a:srgbClr val="00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אכן, כל אחד יכול להצליח בבית הספר</a:t>
            </a:r>
            <a:r>
              <a:rPr lang="en-US" altLang="he-IL" sz="1600" b="1" dirty="0">
                <a:solidFill>
                  <a:srgbClr val="00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1600" b="1" dirty="0">
                <a:solidFill>
                  <a:srgbClr val="00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1200" b="1" dirty="0">
                <a:solidFill>
                  <a:srgbClr val="00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שחרור מסתגל  בבית ספר מרבד </a:t>
            </a:r>
          </a:p>
          <a:p>
            <a:pPr algn="ctr" rtl="1" eaLnBrk="1" hangingPunct="1"/>
            <a:r>
              <a:rPr lang="he-IL" altLang="he-IL" sz="1200" dirty="0">
                <a:solidFill>
                  <a:srgbClr val="00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התמודדות מבנית שיטתית וסתגלנית עם ההסללה והנשירה הסמויה</a:t>
            </a:r>
            <a:br>
              <a:rPr lang="he-IL" altLang="he-IL" sz="1200" dirty="0">
                <a:solidFill>
                  <a:srgbClr val="00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1200" dirty="0">
                <a:solidFill>
                  <a:srgbClr val="00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שיטת צמצום הפערים המואץ ויישומה בבתי ספר תיכוניים בפריפריה הגאו-חברתית במגזרים שונים </a:t>
            </a:r>
            <a:r>
              <a:rPr lang="en-US" altLang="he-IL" sz="1200" dirty="0">
                <a:solidFill>
                  <a:srgbClr val="00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1200" dirty="0">
                <a:solidFill>
                  <a:srgbClr val="00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1200" dirty="0">
                <a:solidFill>
                  <a:srgbClr val="00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ותרומת הפעילות ברמה מגזרית/יישובית</a:t>
            </a:r>
            <a:endParaRPr lang="he-IL" altLang="he-IL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107950" y="36513"/>
            <a:ext cx="971550" cy="3921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0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 </a:t>
            </a:r>
            <a:endParaRPr lang="he-IL" altLang="he-IL" sz="1100">
              <a:solidFill>
                <a:srgbClr val="17375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>
              <a:lnSpc>
                <a:spcPct val="90000"/>
              </a:lnSpc>
            </a:pPr>
            <a:r>
              <a:rPr lang="he-IL" altLang="he-IL" sz="14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משרד החינוך</a:t>
            </a:r>
            <a:endParaRPr lang="he-IL" altLang="he-IL" sz="1400">
              <a:solidFill>
                <a:srgbClr val="17375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822700" y="5013325"/>
            <a:ext cx="1498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000" b="1">
                <a:solidFill>
                  <a:srgbClr val="00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אדר תשע"ה, פברואר 2015</a:t>
            </a:r>
            <a:endParaRPr lang="he-IL" altLang="he-IL" sz="600" b="1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537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988" y="7938"/>
            <a:ext cx="88106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תמונה 20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4249738" y="115888"/>
            <a:ext cx="481012" cy="1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תמונה 21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4716463" y="80963"/>
            <a:ext cx="26987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תמונה 22" descr="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9" t="76178" r="28966" b="10770"/>
          <a:stretch>
            <a:fillRect/>
          </a:stretch>
        </p:blipFill>
        <p:spPr bwMode="auto">
          <a:xfrm>
            <a:off x="4211638" y="309563"/>
            <a:ext cx="498475" cy="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טבלה 25"/>
          <p:cNvPicPr>
            <a:picLocks noGrp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5267325"/>
            <a:ext cx="8423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895850" y="6669088"/>
            <a:ext cx="39243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/>
            <a:r>
              <a:rPr lang="he-IL" altLang="he-IL" sz="800">
                <a:solidFill>
                  <a:srgbClr val="948A5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© כל הזכויות לשיטת צמצום הפערים המואץ (מבצע לימודי) שמורות לנסים (מקס) כהן, מפתח השיטה.</a:t>
            </a:r>
          </a:p>
        </p:txBody>
      </p:sp>
    </p:spTree>
    <p:extLst>
      <p:ext uri="{BB962C8B-B14F-4D97-AF65-F5344CB8AC3E}">
        <p14:creationId xmlns:p14="http://schemas.microsoft.com/office/powerpoint/2010/main" xmlns="" val="428537399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דיאגרמה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" y="469900"/>
            <a:ext cx="8759825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Grp="1"/>
          </p:cNvSpPr>
          <p:nvPr/>
        </p:nvSpPr>
        <p:spPr bwMode="auto">
          <a:xfrm>
            <a:off x="71438" y="6492875"/>
            <a:ext cx="360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1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</a:t>
            </a:r>
          </a:p>
        </p:txBody>
      </p:sp>
      <p:graphicFrame>
        <p:nvGraphicFramePr>
          <p:cNvPr id="13" name="תרשים 12"/>
          <p:cNvGraphicFramePr>
            <a:graphicFrameLocks/>
          </p:cNvGraphicFramePr>
          <p:nvPr/>
        </p:nvGraphicFramePr>
        <p:xfrm>
          <a:off x="1820863" y="3306763"/>
          <a:ext cx="6221412" cy="2981325"/>
        </p:xfrm>
        <a:graphic>
          <a:graphicData uri="http://schemas.openxmlformats.org/presentationml/2006/ole">
            <p:oleObj spid="_x0000_s24590" r:id="rId4" imgW="6217406" imgH="2986793" progId="">
              <p:embed/>
            </p:oleObj>
          </a:graphicData>
        </a:graphic>
      </p:graphicFrame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4582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80963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7775575" y="296863"/>
            <a:ext cx="1260475" cy="179387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584" name="תמונה 2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306388"/>
            <a:ext cx="4826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תמונה 30" descr="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260350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233613" y="36513"/>
            <a:ext cx="4676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10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10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משרד החינוך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מחוז דרום, צפון, חיפה, מינהל  החינוך הדרוזי והצ'רקסי, הבדווי בנגב, תכנית החומש,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9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דרכא, עמל, אגפי החינוך ברשויות ושותפים פילנטרופיים</a:t>
            </a:r>
            <a:endParaRPr lang="he-IL" altLang="he-IL" sz="800" b="1">
              <a:solidFill>
                <a:srgbClr val="17375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12775" y="6480175"/>
            <a:ext cx="7918450" cy="276225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>
                <a:alpha val="85097"/>
              </a:srgbClr>
            </a:solidFill>
            <a:miter lim="800000"/>
            <a:headEnd/>
            <a:tailEnd/>
          </a:ln>
        </p:spPr>
        <p:txBody>
          <a:bodyPr lIns="0" tIns="1800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החל מתש"ע, תכניות סטארט וחסם של יכולות פועלות בחסות אקדמית של ביה"ס לחינוך, אוניברסיטת תל אביב. כל נתוני תכנית יכולות לבגרות ולמניעת נשירה – סטארט בכל השנים התקבלו מהנהלות בתי                                        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הספר וחתומים ע"י ההנהלות וכל התוצאות והעיבודים מבוססים על נתונים אלה. בשנים תשס"ט, תשע"א, תשע"ב הנתונים והתוצאות נבדקו ואושרו על ידי אוניברסיטת תל אביב.  נתוני תכנית יכולות לבגרות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– מקצוע חסם בכל השנים, התקבלו מהנהלות בתיה"ס המשתתפים. נתונים, דוחות ותוצאות תכנית יכולות לבגרות – מקצוע חסם, תש"ע עד תשע"ד, נבדקו ואושרו ע"י ביה"ס לחינוך – אוניברסיטת תל אביב.</a:t>
            </a:r>
          </a:p>
        </p:txBody>
      </p:sp>
      <p:pic>
        <p:nvPicPr>
          <p:cNvPr id="24588" name="תמונה 32" descr="https://encrypted-tbn1.gstatic.com/images?q=tbn:ANd9GcR9cN9EsWhZzv7yd2VJu4kxa4DM2_-hTyft--Lqc5SMhkOKVZWR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24628"/>
          <a:stretch>
            <a:fillRect/>
          </a:stretch>
        </p:blipFill>
        <p:spPr bwMode="auto">
          <a:xfrm>
            <a:off x="7235825" y="6559550"/>
            <a:ext cx="1216025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876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" grpId="0" 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Grp="1"/>
          </p:cNvSpPr>
          <p:nvPr/>
        </p:nvSpPr>
        <p:spPr bwMode="auto">
          <a:xfrm>
            <a:off x="34925" y="6478588"/>
            <a:ext cx="360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1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</a:t>
            </a:r>
          </a:p>
        </p:txBody>
      </p:sp>
      <p:graphicFrame>
        <p:nvGraphicFramePr>
          <p:cNvPr id="14" name="תרשים 13"/>
          <p:cNvGraphicFramePr>
            <a:graphicFrameLocks/>
          </p:cNvGraphicFramePr>
          <p:nvPr/>
        </p:nvGraphicFramePr>
        <p:xfrm>
          <a:off x="309563" y="2289175"/>
          <a:ext cx="4781550" cy="2981325"/>
        </p:xfrm>
        <a:graphic>
          <a:graphicData uri="http://schemas.openxmlformats.org/presentationml/2006/ole">
            <p:oleObj spid="_x0000_s25618" r:id="rId4" imgW="4778869" imgH="2980698" progId="">
              <p:embed/>
            </p:oleObj>
          </a:graphicData>
        </a:graphic>
      </p:graphicFrame>
      <p:pic>
        <p:nvPicPr>
          <p:cNvPr id="12" name="דיאגרמה 1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675" y="420688"/>
            <a:ext cx="7783513" cy="173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מלבן 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38" y="5426075"/>
            <a:ext cx="8326437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5607" name="Picture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80963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775575" y="188913"/>
            <a:ext cx="1260475" cy="179387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609" name="תמונה 21" descr="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198438"/>
            <a:ext cx="4826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תמונה 22" descr="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52400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233613" y="36513"/>
            <a:ext cx="4676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10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10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משרד החינוך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מחוז דרום, צפון, חיפה, מינהל  החינוך הדרוזי והצ'רקסי, הבדווי בנגב, תכנית החומש,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9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דרכא, עמל, אגפי החינוך ברשויות ושותפים פילנטרופיים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12775" y="6537325"/>
            <a:ext cx="7918450" cy="276225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>
                <a:alpha val="85097"/>
              </a:srgbClr>
            </a:solidFill>
            <a:miter lim="800000"/>
            <a:headEnd/>
            <a:tailEnd/>
          </a:ln>
        </p:spPr>
        <p:txBody>
          <a:bodyPr lIns="0" tIns="1800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החל מתש"ע, תכניות סטארט וחסם של יכולות פועלות בחסות אקדמית של ביה"ס לחינוך, אוניברסיטת תל אביב. כל נתוני תכנית יכולות לבגרות ולמניעת נשירה – סטארט בכל השנים התקבלו מהנהלות בתי                                        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הספר וחתומים ע"י ההנהלות וכל התוצאות והעיבודים מבוססים על נתונים אלה. בשנים תשס"ט, תשע"א, תשע"ב הנתונים והתוצאות נבדקו ואושרו על ידי אוניברסיטת תל אביב.  נתוני תכנית יכולות לבגרות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– מקצוע חסם בכל השנים, התקבלו מהנהלות בתיה"ס המשתתפים. נתונים, דוחות ותוצאות תכנית יכולות לבגרות – מקצוע חסם, תש"ע עד תשע"ג, נבדקו ואושרו ע"י ביה"ס לחינוך – אוניברסיטת תל אביב.</a:t>
            </a:r>
          </a:p>
        </p:txBody>
      </p:sp>
      <p:pic>
        <p:nvPicPr>
          <p:cNvPr id="25613" name="תמונה 17" descr="https://encrypted-tbn1.gstatic.com/images?q=tbn:ANd9GcR9cN9EsWhZzv7yd2VJu4kxa4DM2_-hTyft--Lqc5SMhkOKVZWR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24628"/>
          <a:stretch>
            <a:fillRect/>
          </a:stretch>
        </p:blipFill>
        <p:spPr bwMode="auto">
          <a:xfrm>
            <a:off x="7235825" y="6559550"/>
            <a:ext cx="1216025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תרשים 14"/>
          <p:cNvGraphicFramePr>
            <a:graphicFrameLocks/>
          </p:cNvGraphicFramePr>
          <p:nvPr/>
        </p:nvGraphicFramePr>
        <p:xfrm>
          <a:off x="5168900" y="2289175"/>
          <a:ext cx="3702050" cy="2981325"/>
        </p:xfrm>
        <a:graphic>
          <a:graphicData uri="http://schemas.openxmlformats.org/presentationml/2006/ole">
            <p:oleObj spid="_x0000_s25619" r:id="rId12" imgW="3699966" imgH="2980698" progId="">
              <p:embed/>
            </p:oleObj>
          </a:graphicData>
        </a:graphic>
      </p:graphicFrame>
      <p:cxnSp>
        <p:nvCxnSpPr>
          <p:cNvPr id="6" name="Line 15"/>
          <p:cNvCxnSpPr>
            <a:cxnSpLocks noChangeShapeType="1"/>
          </p:cNvCxnSpPr>
          <p:nvPr/>
        </p:nvCxnSpPr>
        <p:spPr bwMode="auto">
          <a:xfrm>
            <a:off x="5111750" y="2600325"/>
            <a:ext cx="0" cy="2557463"/>
          </a:xfrm>
          <a:prstGeom prst="line">
            <a:avLst/>
          </a:prstGeom>
          <a:noFill/>
          <a:ln w="9525">
            <a:solidFill>
              <a:srgbClr val="948A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3415560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4" grpId="0" animBg="0"/>
      <p:bldOleChart spid="15" grpId="0" 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Grp="1"/>
          </p:cNvSpPr>
          <p:nvPr/>
        </p:nvSpPr>
        <p:spPr bwMode="auto">
          <a:xfrm>
            <a:off x="22225" y="6524625"/>
            <a:ext cx="5857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80963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775575" y="188913"/>
            <a:ext cx="1260475" cy="179387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630" name="תמונה 19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198438"/>
            <a:ext cx="4826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תמונה 20" descr="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52400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233613" y="36513"/>
            <a:ext cx="4676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10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10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משרד החינוך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מחוז דרום, צפון, חיפה, תל אביב, מינהל  החינוך הדרוזי והצ'רקסי, הבדווי בנגב, תכנית החומש, שח"ר,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9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דרכא, עמל, אגפי החינוך ברשויות ושותפים פילנטרופיים</a:t>
            </a:r>
          </a:p>
        </p:txBody>
      </p:sp>
      <p:pic>
        <p:nvPicPr>
          <p:cNvPr id="12" name="דיאגרמה 1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65313" y="2163763"/>
            <a:ext cx="9466263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912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Grp="1"/>
          </p:cNvSpPr>
          <p:nvPr/>
        </p:nvSpPr>
        <p:spPr bwMode="auto">
          <a:xfrm>
            <a:off x="22225" y="6524625"/>
            <a:ext cx="5857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3" name="קבוצה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38" y="1468438"/>
            <a:ext cx="8662987" cy="3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דיאגרמה 1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4288" y="4359275"/>
            <a:ext cx="2468562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דיאגרמה 1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8" y="749300"/>
            <a:ext cx="8435975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5288" y="5084763"/>
            <a:ext cx="5795962" cy="215900"/>
          </a:xfrm>
          <a:prstGeom prst="rect">
            <a:avLst/>
          </a:prstGeom>
          <a:solidFill>
            <a:srgbClr val="FFFFCC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/>
            <a:r>
              <a:rPr lang="he-IL" altLang="he-IL" sz="1400" b="1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בתשע"ג – </a:t>
            </a:r>
            <a:r>
              <a:rPr lang="he-IL" altLang="he-IL" sz="140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542 בוגרי יב', מ- 17 בתי"ס מקיפים בפריפריה </a:t>
            </a:r>
            <a:r>
              <a:rPr lang="he-IL" altLang="he-IL" sz="120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(8 יהודים,</a:t>
            </a:r>
            <a:r>
              <a:rPr lang="he-IL" altLang="he-IL" sz="100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6 בדווים, 3 דרוזים).</a:t>
            </a:r>
            <a:endParaRPr lang="he-IL" altLang="he-IL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7656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80963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7775575" y="188913"/>
            <a:ext cx="1260475" cy="179387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658" name="תמונה 23" descr="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198438"/>
            <a:ext cx="4826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תמונה 24" descr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52400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233613" y="36513"/>
            <a:ext cx="4676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10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10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משרד החינוך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מחוז דרום, צפון, חיפה, תל אביב, מינהל  החינוך הדרוזי והצ'רקסי, הבדווי בנגב, תכנית החומש, שח"ר,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9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דרכא, עמל, אגפי החינוך ברשויות ושותפים פילנטרופיים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12775" y="6480175"/>
            <a:ext cx="7918450" cy="276225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>
                <a:alpha val="85097"/>
              </a:srgbClr>
            </a:solidFill>
            <a:miter lim="800000"/>
            <a:headEnd/>
            <a:tailEnd/>
          </a:ln>
        </p:spPr>
        <p:txBody>
          <a:bodyPr lIns="0" tIns="1800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החל מתש"ע, תכניות סטארט וחסם של יכולות פועלות בחסות אקדמית של ביה"ס לחינוך, אוניברסיטת תל אביב. כל נתוני תכנית יכולות לבגרות ולמניעת נשירה – סטארט בכל השנים התקבלו מהנהלות בתי                                        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הספר וחתומים ע"י ההנהלות וכל התוצאות והעיבודים מבוססים על נתונים אלה. בשנים תשס"ט, תשע"א, תשע"ב הנתונים והתוצאות נבדקו ואושרו על ידי אוניברסיטת תל אביב.  נתוני תכנית יכולות לבגרות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– מקצוע חסם בכל השנים, התקבלו מהנהלות בתיה"ס המשתתפים. נתונים, דוחות ותוצאות תכנית יכולות לבגרות – מקצוע חסם, תש"ע עד תשע"ג, נבדקו ואושרו ע"י ביה"ס לחינוך – אוניברסיטת תל אביב.</a:t>
            </a:r>
          </a:p>
        </p:txBody>
      </p:sp>
      <p:pic>
        <p:nvPicPr>
          <p:cNvPr id="27662" name="תמונה 21" descr="https://encrypted-tbn1.gstatic.com/images?q=tbn:ANd9GcR9cN9EsWhZzv7yd2VJu4kxa4DM2_-hTyft--Lqc5SMhkOKVZWR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24628"/>
          <a:stretch>
            <a:fillRect/>
          </a:stretch>
        </p:blipFill>
        <p:spPr bwMode="auto">
          <a:xfrm>
            <a:off x="7235825" y="6559550"/>
            <a:ext cx="1216025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160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1150938" y="1089025"/>
          <a:ext cx="6840537" cy="3809998"/>
        </p:xfrm>
        <a:graphic>
          <a:graphicData uri="http://schemas.openxmlformats.org/drawingml/2006/table">
            <a:tbl>
              <a:tblPr rtl="1" firstRow="1">
                <a:tableStyleId>{B301B821-A1FF-4177-AEE7-76D212191A09}</a:tableStyleId>
              </a:tblPr>
              <a:tblGrid>
                <a:gridCol w="799885"/>
                <a:gridCol w="1018227"/>
                <a:gridCol w="1138819"/>
                <a:gridCol w="897634"/>
                <a:gridCol w="1492986"/>
                <a:gridCol w="1492986"/>
              </a:tblGrid>
              <a:tr h="684111">
                <a:tc gridSpan="6">
                  <a:txBody>
                    <a:bodyPr/>
                    <a:lstStyle/>
                    <a:p>
                      <a:pPr algn="ctr" rtl="1" fontAlgn="b">
                        <a:spcAft>
                          <a:spcPts val="600"/>
                        </a:spcAft>
                      </a:pPr>
                      <a:r>
                        <a:rPr lang="he-IL" sz="1400" u="none" strike="noStrike" dirty="0" smtClean="0">
                          <a:effectLst/>
                        </a:rPr>
                        <a:t>א. סטארט - בתי"ס, תלמידי </a:t>
                      </a:r>
                      <a:r>
                        <a:rPr lang="he-IL" sz="1400" u="none" strike="noStrike" dirty="0" err="1" smtClean="0">
                          <a:effectLst/>
                        </a:rPr>
                        <a:t>יב</a:t>
                      </a:r>
                      <a:r>
                        <a:rPr lang="he-IL" sz="1400" u="none" strike="noStrike" dirty="0" smtClean="0">
                          <a:effectLst/>
                        </a:rPr>
                        <a:t>',</a:t>
                      </a:r>
                    </a:p>
                    <a:p>
                      <a:pPr algn="ctr" rtl="1" fontAlgn="b">
                        <a:spcAft>
                          <a:spcPts val="600"/>
                        </a:spcAft>
                      </a:pPr>
                      <a:r>
                        <a:rPr lang="he-IL" sz="1400" u="none" strike="noStrike" dirty="0" smtClean="0">
                          <a:effectLst/>
                        </a:rPr>
                        <a:t> והישגים</a:t>
                      </a:r>
                      <a:r>
                        <a:rPr lang="he-IL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he-IL" sz="1400" u="sng" strike="noStrike" baseline="0" dirty="0" smtClean="0">
                          <a:effectLst/>
                        </a:rPr>
                        <a:t>טרם</a:t>
                      </a:r>
                      <a:r>
                        <a:rPr lang="he-IL" sz="1400" u="none" strike="noStrike" baseline="0" dirty="0" smtClean="0">
                          <a:effectLst/>
                        </a:rPr>
                        <a:t> ההצטרפות לתכנית – נתונים רב שנתיים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6003" marR="3600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b"/>
                      <a:endParaRPr lang="he-IL" sz="15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63" marR="7963" marT="79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409489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שנ"ל</a:t>
                      </a:r>
                      <a:endParaRPr lang="he-IL" sz="14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b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בתי"ס בהם תלמידי </a:t>
                      </a:r>
                      <a:r>
                        <a:rPr lang="he-IL" sz="1400" b="1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יב</a:t>
                      </a:r>
                      <a:r>
                        <a:rPr lang="he-IL" sz="1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'</a:t>
                      </a:r>
                      <a:endParaRPr lang="he-IL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6003" marR="36003" marT="7963" marB="0" anchor="b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מדד טיפוח </a:t>
                      </a:r>
                    </a:p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בתיה"ס</a:t>
                      </a:r>
                      <a:r>
                        <a:rPr lang="he-IL" sz="800" b="0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e-IL" sz="900" b="0" i="0" u="none" strike="noStrike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(שטראוס)</a:t>
                      </a:r>
                    </a:p>
                  </a:txBody>
                  <a:tcPr marL="36003" marR="36003" marT="7963" marB="0" anchor="b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תלמידים </a:t>
                      </a:r>
                    </a:p>
                    <a:p>
                      <a:pPr algn="ctr" rtl="1" fontAlgn="b"/>
                      <a:r>
                        <a:rPr lang="he-IL" sz="14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ביב'</a:t>
                      </a:r>
                      <a:endParaRPr lang="he-IL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6003" marR="36003" marT="7963" marB="0" anchor="b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הישגים </a:t>
                      </a:r>
                      <a:r>
                        <a:rPr lang="he-I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לימודיים </a:t>
                      </a:r>
                      <a:r>
                        <a:rPr lang="he-IL" sz="1400" b="1" u="sng" strike="noStrike" dirty="0">
                          <a:solidFill>
                            <a:srgbClr val="C00000"/>
                          </a:solidFill>
                          <a:effectLst/>
                        </a:rPr>
                        <a:t>טרם</a:t>
                      </a:r>
                      <a:r>
                        <a:rPr lang="he-I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התוכנית, </a:t>
                      </a:r>
                      <a:r>
                        <a:rPr lang="he-IL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כיתה </a:t>
                      </a:r>
                      <a:r>
                        <a:rPr lang="he-I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ט'</a:t>
                      </a:r>
                      <a:endParaRPr lang="he-IL" sz="14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36003" marR="36003" marT="796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583401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he-IL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963" marB="0" anchor="ctr">
                    <a:solidFill>
                      <a:srgbClr val="25406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 fontAlgn="b"/>
                      <a:endParaRPr lang="he-IL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7963" marB="0" anchor="ctr">
                    <a:solidFill>
                      <a:srgbClr val="25406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 fontAlgn="b"/>
                      <a:endParaRPr lang="he-IL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7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ממוצע ציונים </a:t>
                      </a:r>
                      <a:endParaRPr lang="he-IL" sz="1400" b="1" u="none" strike="noStrike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rtl="1" fontAlgn="b"/>
                      <a:r>
                        <a:rPr lang="he-IL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שליליים* </a:t>
                      </a:r>
                      <a:r>
                        <a:rPr lang="he-I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לתלמיד</a:t>
                      </a:r>
                      <a:endParaRPr lang="he-IL" sz="14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36003" marR="36003" marT="7963" marB="0" anchor="b" anchorCtr="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ציון </a:t>
                      </a:r>
                      <a:r>
                        <a:rPr lang="he-IL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ממוצע* בכל מקצועות </a:t>
                      </a:r>
                      <a:r>
                        <a:rPr lang="he-I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הלימוד</a:t>
                      </a:r>
                      <a:endParaRPr lang="he-IL" sz="14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36003" marR="36003" marT="7963" marB="0" anchor="b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966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תשס"ט</a:t>
                      </a:r>
                      <a:endParaRPr lang="he-IL" sz="14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e-IL" sz="14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endParaRPr lang="he-IL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i="0" u="none" strike="noStrike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6.6</a:t>
                      </a:r>
                      <a:endParaRPr lang="he-IL" sz="1400" b="0" i="0" u="none" strike="noStrike" kern="12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u="none" strike="noStrike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405</a:t>
                      </a:r>
                      <a:endParaRPr lang="he-IL" sz="1400" b="0" i="0" u="none" strike="noStrike" kern="12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u="none" strike="noStrike" kern="1200" dirty="0">
                          <a:solidFill>
                            <a:schemeClr val="tx2"/>
                          </a:solidFill>
                          <a:effectLst/>
                          <a:cs typeface="+mn-cs"/>
                        </a:rPr>
                        <a:t>7.4</a:t>
                      </a:r>
                      <a:endParaRPr lang="he-IL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u="none" strike="noStrike" kern="1200" dirty="0">
                          <a:solidFill>
                            <a:schemeClr val="tx2"/>
                          </a:solidFill>
                          <a:effectLst/>
                          <a:cs typeface="+mn-cs"/>
                        </a:rPr>
                        <a:t>48.7</a:t>
                      </a:r>
                      <a:endParaRPr lang="he-IL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966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תש"ע</a:t>
                      </a:r>
                      <a:endParaRPr lang="he-IL" sz="14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e-IL" sz="14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endParaRPr lang="he-IL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e-IL" sz="14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6.9</a:t>
                      </a:r>
                      <a:endParaRPr lang="he-IL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e-IL" sz="14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281</a:t>
                      </a:r>
                      <a:endParaRPr lang="he-IL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u="none" strike="noStrike" kern="1200" dirty="0">
                          <a:solidFill>
                            <a:schemeClr val="tx2"/>
                          </a:solidFill>
                          <a:effectLst/>
                          <a:cs typeface="+mn-cs"/>
                        </a:rPr>
                        <a:t>7.2</a:t>
                      </a:r>
                      <a:endParaRPr lang="he-IL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u="none" strike="noStrike" kern="1200" dirty="0">
                          <a:solidFill>
                            <a:schemeClr val="tx2"/>
                          </a:solidFill>
                          <a:effectLst/>
                          <a:cs typeface="+mn-cs"/>
                        </a:rPr>
                        <a:t>48.5</a:t>
                      </a:r>
                      <a:endParaRPr lang="he-IL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966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תשע"א</a:t>
                      </a:r>
                      <a:endParaRPr lang="he-IL" sz="14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e-IL" sz="14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  <a:endParaRPr lang="he-IL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e-IL" sz="14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7.5</a:t>
                      </a:r>
                      <a:endParaRPr lang="he-IL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e-IL" sz="14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455</a:t>
                      </a:r>
                      <a:endParaRPr lang="he-IL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u="none" strike="noStrike" kern="1200" dirty="0" smtClean="0">
                          <a:solidFill>
                            <a:schemeClr val="tx2"/>
                          </a:solidFill>
                          <a:effectLst/>
                          <a:cs typeface="+mn-cs"/>
                        </a:rPr>
                        <a:t>7.2</a:t>
                      </a:r>
                      <a:endParaRPr lang="he-IL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u="none" strike="noStrike" kern="1200" dirty="0" smtClean="0">
                          <a:solidFill>
                            <a:schemeClr val="tx2"/>
                          </a:solidFill>
                          <a:effectLst/>
                          <a:cs typeface="+mn-cs"/>
                        </a:rPr>
                        <a:t>49.2</a:t>
                      </a:r>
                      <a:endParaRPr lang="he-IL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966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תשע"ב</a:t>
                      </a:r>
                      <a:endParaRPr lang="he-IL" sz="14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e-IL" sz="14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  <a:endParaRPr lang="he-IL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e-IL" sz="14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7.4</a:t>
                      </a:r>
                      <a:endParaRPr lang="he-IL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e-IL" sz="14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472</a:t>
                      </a:r>
                      <a:endParaRPr lang="he-IL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u="none" strike="noStrike" kern="1200" dirty="0">
                          <a:solidFill>
                            <a:schemeClr val="tx2"/>
                          </a:solidFill>
                          <a:effectLst/>
                          <a:cs typeface="+mn-cs"/>
                        </a:rPr>
                        <a:t>7.3</a:t>
                      </a:r>
                      <a:endParaRPr lang="he-IL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u="none" strike="noStrike" kern="1200" dirty="0" smtClean="0">
                          <a:solidFill>
                            <a:schemeClr val="tx2"/>
                          </a:solidFill>
                          <a:effectLst/>
                          <a:cs typeface="+mn-cs"/>
                        </a:rPr>
                        <a:t>47.5</a:t>
                      </a:r>
                      <a:endParaRPr lang="he-IL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2143">
                <a:tc>
                  <a:txBody>
                    <a:bodyPr/>
                    <a:lstStyle/>
                    <a:p>
                      <a:pPr algn="r" rtl="1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4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תשע"ג** </a:t>
                      </a:r>
                    </a:p>
                  </a:txBody>
                  <a:tcPr marL="36003" marR="36003" marT="796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4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17</a:t>
                      </a:r>
                      <a:endParaRPr lang="he-IL" sz="14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7.5</a:t>
                      </a:r>
                      <a:endParaRPr lang="he-IL" sz="14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4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542</a:t>
                      </a:r>
                      <a:endParaRPr lang="he-IL" sz="14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cs typeface="+mn-cs"/>
                        </a:rPr>
                        <a:t>7.3</a:t>
                      </a:r>
                      <a:endParaRPr kumimoji="0" lang="he-IL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45.9</a:t>
                      </a:r>
                      <a:endParaRPr kumimoji="0" lang="he-IL" sz="14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3" marR="36003" marT="7963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414990">
                <a:tc gridSpan="6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he-IL" sz="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* ציון מתוקנן לשם השוואת ציוני תלמידים מרמות לימוד שונות, עפ"י תקנון הנהוג במשרד החינוך, וכן אוניברסיטת בן גוריון, 2008.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he-IL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** כולל  2 בתי"ס שבצעו התכנית בשנתיים במקום ב- 3 שנים.</a:t>
                      </a: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36003" marR="36003" marT="7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he-IL" sz="13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963" marR="7963" marT="79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he-IL" sz="13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963" marR="7963" marT="79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he-IL" sz="13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963" marR="7963" marT="79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he-IL" sz="13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963" marR="7963" marT="79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8715" name="Text Box 43"/>
          <p:cNvSpPr txBox="1">
            <a:spLocks noGrp="1"/>
          </p:cNvSpPr>
          <p:nvPr/>
        </p:nvSpPr>
        <p:spPr bwMode="auto">
          <a:xfrm>
            <a:off x="22225" y="6524625"/>
            <a:ext cx="5857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18" name="TextBox 1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" y="5810250"/>
            <a:ext cx="100012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8718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80963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719" name="Rectangle 47"/>
          <p:cNvSpPr>
            <a:spLocks noChangeArrowheads="1"/>
          </p:cNvSpPr>
          <p:nvPr/>
        </p:nvSpPr>
        <p:spPr bwMode="auto">
          <a:xfrm>
            <a:off x="7775575" y="188913"/>
            <a:ext cx="1260475" cy="179387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720" name="תמונה 22" descr="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198438"/>
            <a:ext cx="4826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721" name="תמונה 23" descr="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52400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2233613" y="36513"/>
            <a:ext cx="4676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10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10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משרד החינוך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מחוז דרום, צפון, חיפה, תל אביב, מינהל  החינוך הדרוזי והצ'רקסי, הבדווי בנגב, תכנית החומש, שח"ר,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9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דרכא, עמל, אגפי החינוך ברשויות ושותפים פילנטרופיים</a:t>
            </a:r>
          </a:p>
        </p:txBody>
      </p: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612775" y="6480175"/>
            <a:ext cx="7918450" cy="276225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>
                <a:alpha val="85097"/>
              </a:srgbClr>
            </a:solidFill>
            <a:miter lim="800000"/>
            <a:headEnd/>
            <a:tailEnd/>
          </a:ln>
        </p:spPr>
        <p:txBody>
          <a:bodyPr lIns="0" tIns="1800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החל מתש"ע, תכניות סטארט וחסם של יכולות פועלות בחסות אקדמית של ביה"ס לחינוך, אוניברסיטת תל אביב. כל נתוני תכנית יכולות לבגרות ולמניעת נשירה – סטארט בכל השנים התקבלו מהנהלות בתי                                        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הספר וחתומים ע"י ההנהלות וכל התוצאות והעיבודים מבוססים על נתונים אלה. בשנים תשס"ט, תשע"א, תשע"ב הנתונים והתוצאות נבדקו ואושרו על ידי אוניברסיטת תל אביב.  נתוני תכנית יכולות לבגרות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– מקצוע חסם בכל השנים, התקבלו מהנהלות בתיה"ס המשתתפים. נתונים, דוחות ותוצאות תכנית יכולות לבגרות – מקצוע חסם, תש"ע עד תשע"ג, נבדקו ואושרו ע"י ביה"ס לחינוך – אוניברסיטת תל אביב.</a:t>
            </a:r>
          </a:p>
        </p:txBody>
      </p:sp>
      <p:pic>
        <p:nvPicPr>
          <p:cNvPr id="28724" name="תמונה 21" descr="https://encrypted-tbn1.gstatic.com/images?q=tbn:ANd9GcR9cN9EsWhZzv7yd2VJu4kxa4DM2_-hTyft--Lqc5SMhkOKVZWR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24628"/>
          <a:stretch>
            <a:fillRect/>
          </a:stretch>
        </p:blipFill>
        <p:spPr bwMode="auto">
          <a:xfrm>
            <a:off x="7235825" y="6559550"/>
            <a:ext cx="1216025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46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Grp="1"/>
          </p:cNvSpPr>
          <p:nvPr/>
        </p:nvSpPr>
        <p:spPr bwMode="auto">
          <a:xfrm>
            <a:off x="28575" y="64674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3" name="טבלה 2"/>
          <p:cNvGraphicFramePr>
            <a:graphicFrameLocks noGrp="1"/>
          </p:cNvGraphicFramePr>
          <p:nvPr/>
        </p:nvGraphicFramePr>
        <p:xfrm>
          <a:off x="431800" y="890588"/>
          <a:ext cx="8280400" cy="1103312"/>
        </p:xfrm>
        <a:graphic>
          <a:graphicData uri="http://schemas.openxmlformats.org/drawingml/2006/table">
            <a:tbl>
              <a:tblPr rtl="1"/>
              <a:tblGrid>
                <a:gridCol w="3949963"/>
                <a:gridCol w="4330437"/>
              </a:tblGrid>
              <a:tr h="539687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542 מסיימי </a:t>
                      </a:r>
                      <a:r>
                        <a:rPr kumimoji="0" lang="he-I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יב</a:t>
                      </a:r>
                      <a:r>
                        <a:rPr kumimoji="0" lang="he-I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' סטארט תשע"ג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הישגים, תפיסות ועמדות </a:t>
                      </a:r>
                      <a:r>
                        <a:rPr kumimoji="0" lang="he-IL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לפני</a:t>
                      </a:r>
                      <a:r>
                        <a:rPr kumimoji="0" lang="he-I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 התכנית בכיתה ט' </a:t>
                      </a:r>
                      <a:r>
                        <a:rPr kumimoji="0" lang="he-IL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ובסיומה</a:t>
                      </a:r>
                      <a:r>
                        <a:rPr kumimoji="0" lang="he-I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 ביב'</a:t>
                      </a:r>
                      <a:endParaRPr kumimoji="0" lang="he-IL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36002" marR="36002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56362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הישגים לימודיים בט' וזכאות לבגרות ביב'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(בוגרי תשע"ג)</a:t>
                      </a:r>
                    </a:p>
                  </a:txBody>
                  <a:tcPr marL="36002" marR="360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36002" marR="360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6732588" y="1993900"/>
          <a:ext cx="1979612" cy="1025525"/>
        </p:xfrm>
        <a:graphic>
          <a:graphicData uri="http://schemas.openxmlformats.org/drawingml/2006/table">
            <a:tbl>
              <a:tblPr rtl="1"/>
              <a:tblGrid>
                <a:gridCol w="989806"/>
                <a:gridCol w="989806"/>
              </a:tblGrid>
              <a:tr h="459740"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sng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לפני</a:t>
                      </a:r>
                      <a:r>
                        <a:rPr lang="he-IL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 – בכיתה ט'</a:t>
                      </a:r>
                    </a:p>
                    <a:p>
                      <a:pPr algn="ctr" rtl="1" fontAlgn="b"/>
                      <a:r>
                        <a:rPr lang="he-IL" sz="9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בעלי ההישגים </a:t>
                      </a:r>
                      <a:r>
                        <a:rPr lang="he-IL" sz="900" b="1" i="0" u="sng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הנמוכים ביותר</a:t>
                      </a:r>
                      <a:r>
                        <a:rPr lang="he-IL" sz="9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 בשכבה</a:t>
                      </a:r>
                      <a:endParaRPr lang="he-IL" sz="9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endParaRPr lang="he-IL" sz="1200" b="1" i="0" u="none" strike="noStrike" dirty="0">
                        <a:solidFill>
                          <a:srgbClr val="CC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ממוצע ציונים </a:t>
                      </a:r>
                      <a:r>
                        <a:rPr lang="en-US" sz="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</a:br>
                      <a:r>
                        <a:rPr lang="he-IL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שליליים לתלמיד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(מתוקנן)</a:t>
                      </a:r>
                      <a:endParaRPr kumimoji="0" lang="he-I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4B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ציון ממוצע  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בכל מקצועות הלימוד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/>
                      </a:r>
                      <a:b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</a:br>
                      <a:r>
                        <a:rPr kumimoji="0" lang="he-I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(מתוקנן)</a:t>
                      </a:r>
                      <a:endParaRPr kumimoji="0" lang="he-I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4B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4752975" y="1993900"/>
          <a:ext cx="1979613" cy="1027194"/>
        </p:xfrm>
        <a:graphic>
          <a:graphicData uri="http://schemas.openxmlformats.org/drawingml/2006/table">
            <a:tbl>
              <a:tblPr rtl="1"/>
              <a:tblGrid>
                <a:gridCol w="1004452"/>
                <a:gridCol w="975161"/>
              </a:tblGrid>
              <a:tr h="457119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i="0" u="sng" strike="noStrike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אחרי</a:t>
                      </a:r>
                      <a:r>
                        <a:rPr lang="he-IL" sz="1800" b="1" i="0" u="none" strike="noStrike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</a:t>
                      </a:r>
                      <a:r>
                        <a:rPr lang="he-IL" sz="1800" b="1" i="0" u="none" strike="noStrike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ב</a:t>
                      </a:r>
                      <a:r>
                        <a:rPr lang="he-IL" sz="1800" b="1" i="0" u="none" strike="noStrike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סיום </a:t>
                      </a:r>
                      <a:r>
                        <a:rPr lang="he-IL" sz="1800" b="1" i="0" u="none" strike="noStrike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יב</a:t>
                      </a:r>
                      <a:r>
                        <a:rPr lang="he-IL" sz="1800" b="1" i="0" u="none" strike="noStrike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'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sng" strike="noStrike" kern="1200" noProof="0" dirty="0">
                        <a:solidFill>
                          <a:srgbClr val="000066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5993" marR="3599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kern="1200" noProof="0" dirty="0">
                        <a:solidFill>
                          <a:srgbClr val="000066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9994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זכאים לבגרות 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ממתחילי י'</a:t>
                      </a:r>
                    </a:p>
                  </a:txBody>
                  <a:tcPr marL="35993" marR="3599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4B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זכאים לבגרות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ממסיימי </a:t>
                      </a:r>
                      <a:r>
                        <a:rPr kumimoji="0" lang="he-IL" sz="12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יב</a:t>
                      </a:r>
                      <a:r>
                        <a:rPr kumimoji="0" lang="he-IL" sz="1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'</a:t>
                      </a:r>
                    </a:p>
                  </a:txBody>
                  <a:tcPr marL="35993" marR="35993" marT="0" marB="0" anchor="ctr">
                    <a:lnL w="6350" cap="flat" cmpd="sng" algn="ctr">
                      <a:solidFill>
                        <a:srgbClr val="B4B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3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קבוצה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8288" y="3078163"/>
            <a:ext cx="719137" cy="4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קבוצה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3563" y="3078163"/>
            <a:ext cx="7493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17" name="AutoShape 21"/>
          <p:cNvSpPr>
            <a:spLocks noChangeArrowheads="1"/>
          </p:cNvSpPr>
          <p:nvPr/>
        </p:nvSpPr>
        <p:spPr bwMode="auto">
          <a:xfrm>
            <a:off x="4910138" y="3132138"/>
            <a:ext cx="719137" cy="323850"/>
          </a:xfrm>
          <a:prstGeom prst="roundRect">
            <a:avLst>
              <a:gd name="adj" fmla="val 10000"/>
            </a:avLst>
          </a:prstGeom>
          <a:solidFill>
            <a:srgbClr val="E6EDF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71.0%</a:t>
            </a:r>
          </a:p>
        </p:txBody>
      </p:sp>
      <p:sp>
        <p:nvSpPr>
          <p:cNvPr id="29718" name="AutoShape 22"/>
          <p:cNvSpPr>
            <a:spLocks noChangeArrowheads="1"/>
          </p:cNvSpPr>
          <p:nvPr/>
        </p:nvSpPr>
        <p:spPr bwMode="auto">
          <a:xfrm>
            <a:off x="5845175" y="3132138"/>
            <a:ext cx="720725" cy="323850"/>
          </a:xfrm>
          <a:prstGeom prst="roundRect">
            <a:avLst>
              <a:gd name="adj" fmla="val 10000"/>
            </a:avLst>
          </a:prstGeom>
          <a:solidFill>
            <a:srgbClr val="E6EDF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64.1%</a:t>
            </a:r>
          </a:p>
        </p:txBody>
      </p:sp>
      <p:graphicFrame>
        <p:nvGraphicFramePr>
          <p:cNvPr id="15" name="טבלה 14"/>
          <p:cNvGraphicFramePr>
            <a:graphicFrameLocks noGrp="1"/>
          </p:cNvGraphicFramePr>
          <p:nvPr/>
        </p:nvGraphicFramePr>
        <p:xfrm>
          <a:off x="1368425" y="1993900"/>
          <a:ext cx="917575" cy="1025525"/>
        </p:xfrm>
        <a:graphic>
          <a:graphicData uri="http://schemas.openxmlformats.org/drawingml/2006/table">
            <a:tbl>
              <a:tblPr rtl="1"/>
              <a:tblGrid>
                <a:gridCol w="917575"/>
              </a:tblGrid>
              <a:tr h="1025525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לפני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בכיתה ט'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(רטרוספקטיבי)</a:t>
                      </a:r>
                    </a:p>
                  </a:txBody>
                  <a:tcPr marL="35983" marR="7196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טבלה 15"/>
          <p:cNvGraphicFramePr>
            <a:graphicFrameLocks noGrp="1"/>
          </p:cNvGraphicFramePr>
          <p:nvPr/>
        </p:nvGraphicFramePr>
        <p:xfrm>
          <a:off x="450850" y="1993900"/>
          <a:ext cx="917575" cy="1025525"/>
        </p:xfrm>
        <a:graphic>
          <a:graphicData uri="http://schemas.openxmlformats.org/drawingml/2006/table">
            <a:tbl>
              <a:tblPr rtl="1"/>
              <a:tblGrid>
                <a:gridCol w="917575"/>
              </a:tblGrid>
              <a:tr h="1025525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אחרי </a:t>
                      </a:r>
                      <a:r>
                        <a:rPr kumimoji="0" lang="he-I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בסיום </a:t>
                      </a:r>
                      <a:r>
                        <a:rPr kumimoji="0" lang="he-IL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יב</a:t>
                      </a:r>
                      <a:r>
                        <a:rPr kumimoji="0" lang="he-I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'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a:txBody>
                  <a:tcPr marL="35983" marR="7196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723" name="AutoShape 27"/>
          <p:cNvSpPr>
            <a:spLocks noChangeArrowheads="1"/>
          </p:cNvSpPr>
          <p:nvPr/>
        </p:nvSpPr>
        <p:spPr bwMode="auto">
          <a:xfrm>
            <a:off x="1511300" y="3455988"/>
            <a:ext cx="612775" cy="323850"/>
          </a:xfrm>
          <a:prstGeom prst="roundRect">
            <a:avLst>
              <a:gd name="adj" fmla="val 10000"/>
            </a:avLst>
          </a:prstGeom>
          <a:solidFill>
            <a:srgbClr val="F6E8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2.9</a:t>
            </a:r>
          </a:p>
        </p:txBody>
      </p:sp>
      <p:sp>
        <p:nvSpPr>
          <p:cNvPr id="29724" name="AutoShape 28"/>
          <p:cNvSpPr>
            <a:spLocks noChangeArrowheads="1"/>
          </p:cNvSpPr>
          <p:nvPr/>
        </p:nvSpPr>
        <p:spPr bwMode="auto">
          <a:xfrm>
            <a:off x="612775" y="3455988"/>
            <a:ext cx="611188" cy="323850"/>
          </a:xfrm>
          <a:prstGeom prst="roundRect">
            <a:avLst>
              <a:gd name="adj" fmla="val 10000"/>
            </a:avLst>
          </a:prstGeom>
          <a:solidFill>
            <a:srgbClr val="E6EDF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4.2</a:t>
            </a:r>
          </a:p>
        </p:txBody>
      </p:sp>
      <p:sp>
        <p:nvSpPr>
          <p:cNvPr id="29725" name="AutoShape 29"/>
          <p:cNvSpPr>
            <a:spLocks noChangeArrowheads="1"/>
          </p:cNvSpPr>
          <p:nvPr/>
        </p:nvSpPr>
        <p:spPr bwMode="auto">
          <a:xfrm>
            <a:off x="1619250" y="4211638"/>
            <a:ext cx="431800" cy="180975"/>
          </a:xfrm>
          <a:prstGeom prst="roundRect">
            <a:avLst>
              <a:gd name="adj" fmla="val 10000"/>
            </a:avLst>
          </a:prstGeom>
          <a:solidFill>
            <a:srgbClr val="F6E8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40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2.4</a:t>
            </a:r>
          </a:p>
        </p:txBody>
      </p:sp>
      <p:sp>
        <p:nvSpPr>
          <p:cNvPr id="29726" name="AutoShape 30"/>
          <p:cNvSpPr>
            <a:spLocks noChangeArrowheads="1"/>
          </p:cNvSpPr>
          <p:nvPr/>
        </p:nvSpPr>
        <p:spPr bwMode="auto">
          <a:xfrm>
            <a:off x="719138" y="4211638"/>
            <a:ext cx="431800" cy="180975"/>
          </a:xfrm>
          <a:prstGeom prst="roundRect">
            <a:avLst>
              <a:gd name="adj" fmla="val 10000"/>
            </a:avLst>
          </a:prstGeom>
          <a:solidFill>
            <a:srgbClr val="E6EDF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40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1.6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420688" y="4514850"/>
            <a:ext cx="3725862" cy="319088"/>
          </a:xfrm>
          <a:prstGeom prst="rect">
            <a:avLst/>
          </a:prstGeom>
          <a:noFill/>
          <a:ln w="6350">
            <a:solidFill>
              <a:srgbClr val="D9D9D9">
                <a:alpha val="6313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/>
            <a:r>
              <a:rPr lang="he-IL" altLang="he-IL" sz="800">
                <a:solidFill>
                  <a:srgbClr val="17375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השיבו 381  בוגרי יב' סטארט תשע"ג מתוך 542 – 70.3%, </a:t>
            </a:r>
          </a:p>
          <a:p>
            <a:pPr algn="r" rtl="1" eaLnBrk="1" hangingPunct="1"/>
            <a:r>
              <a:rPr lang="he-IL" altLang="he-IL" sz="800">
                <a:solidFill>
                  <a:srgbClr val="17375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he-IL" sz="800">
                <a:solidFill>
                  <a:srgbClr val="17375E"/>
                </a:solidFill>
                <a:latin typeface="Calibri" panose="020F0502020204030204" pitchFamily="34" charset="0"/>
              </a:rPr>
              <a:t>19</a:t>
            </a:r>
            <a:r>
              <a:rPr lang="he-IL" altLang="he-IL" sz="80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רכזי התכנית מתוך -  21 ,ענו על שאלוני התנהגות עבור 474 תלמידים - 87.5%. </a:t>
            </a:r>
            <a:endParaRPr lang="he-IL" altLang="he-IL" sz="800">
              <a:solidFill>
                <a:srgbClr val="17375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TextBox 2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88" y="5022850"/>
            <a:ext cx="1341437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331913" y="4797425"/>
            <a:ext cx="2844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/>
            <a:r>
              <a:rPr lang="he-IL" altLang="he-IL" sz="800">
                <a:solidFill>
                  <a:srgbClr val="17375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*בעיות התנהגות – תשובות רכזים.</a:t>
            </a:r>
          </a:p>
        </p:txBody>
      </p:sp>
      <p:pic>
        <p:nvPicPr>
          <p:cNvPr id="31" name="TextBox 3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8" y="5035550"/>
            <a:ext cx="1335087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5616575" y="6273800"/>
            <a:ext cx="32750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/>
            <a:r>
              <a:rPr lang="he-IL" altLang="he-IL" sz="800">
                <a:solidFill>
                  <a:srgbClr val="948A5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כולל  2 בתי"ס שביצעו התכנית בשנתיים במקום ב- 3 שנים</a:t>
            </a:r>
          </a:p>
        </p:txBody>
      </p:sp>
      <p:sp>
        <p:nvSpPr>
          <p:cNvPr id="29732" name="AutoShape 36"/>
          <p:cNvSpPr>
            <a:spLocks noChangeArrowheads="1"/>
          </p:cNvSpPr>
          <p:nvPr/>
        </p:nvSpPr>
        <p:spPr bwMode="auto">
          <a:xfrm>
            <a:off x="2016125" y="476250"/>
            <a:ext cx="5111750" cy="288925"/>
          </a:xfrm>
          <a:prstGeom prst="flowChartAlternateProcess">
            <a:avLst/>
          </a:pr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2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ב. יכולות סטארט – הישגים, עמדות ותפיסות לפני התכנית בט', ובסיומה ביב' </a:t>
            </a: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450850" y="1435100"/>
          <a:ext cx="3779838" cy="2987674"/>
        </p:xfrm>
        <a:graphic>
          <a:graphicData uri="http://schemas.openxmlformats.org/drawingml/2006/table">
            <a:tbl>
              <a:tblPr rtl="1"/>
              <a:tblGrid>
                <a:gridCol w="1945568"/>
                <a:gridCol w="922401"/>
                <a:gridCol w="911869"/>
              </a:tblGrid>
              <a:tr h="560389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עמדות, השתייכות והתנהגות*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(בוגרי תשע"ג) </a:t>
                      </a:r>
                      <a:r>
                        <a:rPr lang="he-IL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a typeface="Times New Roman"/>
                        </a:rPr>
                        <a:t>שאלון סולם טווח: 1- נמוך,  5- גבוה</a:t>
                      </a:r>
                    </a:p>
                  </a:txBody>
                  <a:tcPr marL="35998" marR="719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0254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6 אינדיקטורים</a:t>
                      </a:r>
                    </a:p>
                  </a:txBody>
                  <a:tcPr marL="35998" marR="71997" marT="0" marB="36005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a:txBody>
                  <a:tcPr marL="35998" marR="7199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a:txBody>
                  <a:tcPr marL="35998" marR="7199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501">
                <a:tc>
                  <a:txBody>
                    <a:bodyPr/>
                    <a:lstStyle/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1. מסוגלות עצמית</a:t>
                      </a:r>
                    </a:p>
                  </a:txBody>
                  <a:tcPr marL="35998" marR="719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he-IL" sz="1800" b="1" i="0" u="none" strike="noStrike" dirty="0">
                        <a:solidFill>
                          <a:srgbClr val="CC0000"/>
                        </a:solidFill>
                        <a:effectLst/>
                        <a:latin typeface="Arial"/>
                      </a:endParaRPr>
                    </a:p>
                  </a:txBody>
                  <a:tcPr marL="35998" marR="719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B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he-IL" sz="1800" b="1" i="0" u="none" strike="noStrike" dirty="0">
                        <a:solidFill>
                          <a:srgbClr val="CC0000"/>
                        </a:solidFill>
                        <a:effectLst/>
                        <a:latin typeface="Arial"/>
                      </a:endParaRPr>
                    </a:p>
                  </a:txBody>
                  <a:tcPr marL="35998" marR="7199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B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501">
                <a:tc>
                  <a:txBody>
                    <a:bodyPr/>
                    <a:lstStyle/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2. מיקוד שליטה פנימי</a:t>
                      </a:r>
                    </a:p>
                  </a:txBody>
                  <a:tcPr marL="35998" marR="719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he-IL" sz="1200" b="1" i="0" u="none" strike="noStrike" dirty="0">
                        <a:solidFill>
                          <a:srgbClr val="CC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23501">
                <a:tc>
                  <a:txBody>
                    <a:bodyPr/>
                    <a:lstStyle/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3. תחושת השתייכות</a:t>
                      </a:r>
                    </a:p>
                  </a:txBody>
                  <a:tcPr marL="35998" marR="719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he-IL" sz="1200" b="1" i="0" u="none" strike="noStrike" dirty="0">
                        <a:solidFill>
                          <a:srgbClr val="CC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23501">
                <a:tc>
                  <a:txBody>
                    <a:bodyPr/>
                    <a:lstStyle/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4. שאיפות להשכלה אקדמית</a:t>
                      </a:r>
                    </a:p>
                  </a:txBody>
                  <a:tcPr marL="35998" marR="719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he-IL" sz="1200" b="1" i="0" u="none" strike="noStrike" dirty="0">
                        <a:solidFill>
                          <a:srgbClr val="CC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23501">
                <a:tc>
                  <a:txBody>
                    <a:bodyPr/>
                    <a:lstStyle/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5. תפקוד לימודי</a:t>
                      </a:r>
                    </a:p>
                  </a:txBody>
                  <a:tcPr marL="35998" marR="719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B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he-IL" sz="1200" b="1" i="0" u="none" strike="noStrike" dirty="0">
                        <a:solidFill>
                          <a:srgbClr val="CC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84311">
                <a:tc>
                  <a:txBody>
                    <a:bodyPr/>
                    <a:lstStyle/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6. בעיות התנהגות**</a:t>
                      </a:r>
                    </a:p>
                  </a:txBody>
                  <a:tcPr marL="35998" marR="719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4B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he-IL" sz="1800" b="1" i="0" u="none" strike="noStrike" dirty="0">
                        <a:solidFill>
                          <a:srgbClr val="CC0000"/>
                        </a:solidFill>
                        <a:effectLst/>
                        <a:latin typeface="Arial"/>
                      </a:endParaRPr>
                    </a:p>
                  </a:txBody>
                  <a:tcPr marL="35998" marR="719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4B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he-IL" sz="1800" b="1" i="0" u="none" strike="noStrike" dirty="0">
                        <a:solidFill>
                          <a:srgbClr val="CC0000"/>
                        </a:solidFill>
                        <a:effectLst/>
                        <a:latin typeface="Arial"/>
                      </a:endParaRPr>
                    </a:p>
                  </a:txBody>
                  <a:tcPr marL="35998" marR="719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4B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טבלה 48"/>
          <p:cNvGraphicFramePr>
            <a:graphicFrameLocks noGrp="1"/>
          </p:cNvGraphicFramePr>
          <p:nvPr/>
        </p:nvGraphicFramePr>
        <p:xfrm>
          <a:off x="1116013" y="5732463"/>
          <a:ext cx="6911975" cy="539750"/>
        </p:xfrm>
        <a:graphic>
          <a:graphicData uri="http://schemas.openxmlformats.org/drawingml/2006/table">
            <a:tbl>
              <a:tblPr rtl="1" firstRow="1" firstCol="1" bandRow="1"/>
              <a:tblGrid>
                <a:gridCol w="6911975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542 מסיימי </a:t>
                      </a:r>
                      <a:r>
                        <a:rPr kumimoji="0" lang="he-IL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יב</a:t>
                      </a: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' </a:t>
                      </a:r>
                      <a:r>
                        <a:rPr kumimoji="0" lang="he-IL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תשע"ג</a:t>
                      </a: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 סטארט ב- 17בתיה"ס המשתתפים*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Symbol"/>
                        </a:rPr>
                        <a:t> 8 בת</a:t>
                      </a: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י"ס יהודים</a:t>
                      </a:r>
                      <a:r>
                        <a:rPr kumimoji="0" lang="he-I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he-I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(באר שבע, בת ים, בית שמש</a:t>
                      </a:r>
                      <a:r>
                        <a:rPr kumimoji="0" lang="he-IL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)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he-IL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   </a:t>
                      </a: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Symbol"/>
                        </a:rPr>
                        <a:t></a:t>
                      </a: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 6 בדווים</a:t>
                      </a:r>
                      <a:r>
                        <a:rPr kumimoji="0" lang="he-I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he-I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(חורה, כסייפה, תל שבע, רהט, </a:t>
                      </a:r>
                      <a:r>
                        <a:rPr kumimoji="0" lang="he-IL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לקיה</a:t>
                      </a:r>
                      <a:r>
                        <a:rPr kumimoji="0" lang="he-I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)    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Symbol"/>
                        </a:rPr>
                        <a:t> </a:t>
                      </a: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3 דרוזים </a:t>
                      </a:r>
                      <a:r>
                        <a:rPr kumimoji="0" lang="he-I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(בית – </a:t>
                      </a:r>
                      <a:r>
                        <a:rPr kumimoji="0" lang="he-IL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ג'אן</a:t>
                      </a:r>
                      <a:r>
                        <a:rPr kumimoji="0" lang="he-I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, פקיעין, מע'אר)</a:t>
                      </a:r>
                      <a:endParaRPr kumimoji="0" lang="he-IL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dirty="0" smtClean="0">
                          <a:solidFill>
                            <a:schemeClr val="bg1"/>
                          </a:solidFill>
                          <a:ea typeface="Times New Roman"/>
                        </a:rPr>
                        <a:t>(שאלון עמדות רטרוספקטיבי , בוגרי התכנית בסיום </a:t>
                      </a:r>
                      <a:r>
                        <a:rPr lang="he-IL" sz="900" b="0" dirty="0" err="1" smtClean="0">
                          <a:solidFill>
                            <a:schemeClr val="bg1"/>
                          </a:solidFill>
                          <a:ea typeface="Times New Roman"/>
                        </a:rPr>
                        <a:t>יב</a:t>
                      </a:r>
                      <a:r>
                        <a:rPr lang="he-IL" sz="900" b="0" dirty="0" smtClean="0">
                          <a:solidFill>
                            <a:schemeClr val="bg1"/>
                          </a:solidFill>
                          <a:ea typeface="Times New Roman"/>
                        </a:rPr>
                        <a:t> , התנהגות – שאלון רכזים) (סולם טווח: 1-נמוך,  5-גבוה)</a:t>
                      </a:r>
                      <a:endParaRPr lang="he-IL" sz="900" b="0" dirty="0">
                        <a:solidFill>
                          <a:schemeClr val="bg1"/>
                        </a:solidFill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9756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80963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57" name="Rectangle 61"/>
          <p:cNvSpPr>
            <a:spLocks noChangeArrowheads="1"/>
          </p:cNvSpPr>
          <p:nvPr/>
        </p:nvSpPr>
        <p:spPr bwMode="auto">
          <a:xfrm>
            <a:off x="7775575" y="188913"/>
            <a:ext cx="1260475" cy="179387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758" name="תמונה 37" descr="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198438"/>
            <a:ext cx="4826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59" name="תמונה 38" descr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52400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2233613" y="36513"/>
            <a:ext cx="4676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10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10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משרד החינוך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מחוז דרום, צפון, חיפה, תל אביב, מינהל  החינוך הדרוזי והצ'רקסי, הבדווי בנגב, תכנית החומש, שח"ר,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9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דרכא, עמל, אגפי החינוך ברשויות ושותפים פילנטרופיים</a:t>
            </a:r>
          </a:p>
        </p:txBody>
      </p:sp>
      <p:sp>
        <p:nvSpPr>
          <p:cNvPr id="29761" name="Text Box 65"/>
          <p:cNvSpPr txBox="1">
            <a:spLocks noChangeArrowheads="1"/>
          </p:cNvSpPr>
          <p:nvPr/>
        </p:nvSpPr>
        <p:spPr bwMode="auto">
          <a:xfrm>
            <a:off x="612775" y="6480175"/>
            <a:ext cx="7918450" cy="276225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>
                <a:alpha val="85097"/>
              </a:srgbClr>
            </a:solidFill>
            <a:miter lim="800000"/>
            <a:headEnd/>
            <a:tailEnd/>
          </a:ln>
        </p:spPr>
        <p:txBody>
          <a:bodyPr lIns="0" tIns="1800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החל מתש"ע, תכניות סטארט וחסם של יכולות פועלות בחסות אקדמית של ביה"ס לחינוך, אוניברסיטת תל אביב. כל נתוני תכנית יכולות לבגרות ולמניעת נשירה – סטארט בכל השנים התקבלו מהנהלות בתי                                        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הספר וחתומים ע"י ההנהלות וכל התוצאות והעיבודים מבוססים על נתונים אלה. בשנים תשס"ט, תשע"א, תשע"ב הנתונים והתוצאות נבדקו ואושרו על ידי אוניברסיטת תל אביב.  נתוני תכנית יכולות לבגרות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– מקצוע חסם בכל השנים, התקבלו מהנהלות בתיה"ס המשתתפים. נתונים, דוחות ותוצאות תכנית יכולות לבגרות – מקצוע חסם, תש"ע עד תשע"ג, נבדקו ואושרו ע"י ביה"ס לחינוך – אוניברסיטת תל אביב.</a:t>
            </a:r>
          </a:p>
        </p:txBody>
      </p:sp>
      <p:pic>
        <p:nvPicPr>
          <p:cNvPr id="29762" name="תמונה 46" descr="https://encrypted-tbn1.gstatic.com/images?q=tbn:ANd9GcR9cN9EsWhZzv7yd2VJu4kxa4DM2_-hTyft--Lqc5SMhkOKVZWR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24628"/>
          <a:stretch>
            <a:fillRect/>
          </a:stretch>
        </p:blipFill>
        <p:spPr bwMode="auto">
          <a:xfrm>
            <a:off x="7235825" y="6559550"/>
            <a:ext cx="1216025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06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7" grpId="0" animBg="1"/>
      <p:bldP spid="29718" grpId="0" animBg="1"/>
      <p:bldP spid="29723" grpId="0" animBg="1"/>
      <p:bldP spid="29724" grpId="0" animBg="1"/>
      <p:bldP spid="29725" grpId="0" animBg="1"/>
      <p:bldP spid="29726" grpId="0" animBg="1"/>
      <p:bldP spid="29727" grpId="0" animBg="1"/>
      <p:bldP spid="297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792163" y="2987675"/>
            <a:ext cx="792162" cy="360363"/>
          </a:xfrm>
          <a:prstGeom prst="roundRect">
            <a:avLst>
              <a:gd name="adj" fmla="val 10000"/>
            </a:avLst>
          </a:prstGeom>
          <a:solidFill>
            <a:srgbClr val="FFFF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fontAlgn="ctr" hangingPunct="1"/>
            <a:r>
              <a:rPr lang="he-IL" altLang="he-IL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53.4%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1835150" y="2987675"/>
            <a:ext cx="792163" cy="360363"/>
          </a:xfrm>
          <a:prstGeom prst="roundRect">
            <a:avLst>
              <a:gd name="adj" fmla="val 10000"/>
            </a:avLst>
          </a:prstGeom>
          <a:solidFill>
            <a:srgbClr val="DEE7F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64.1%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317875" y="2987675"/>
            <a:ext cx="792163" cy="360363"/>
          </a:xfrm>
          <a:prstGeom prst="roundRect">
            <a:avLst>
              <a:gd name="adj" fmla="val 10000"/>
            </a:avLst>
          </a:prstGeom>
          <a:solidFill>
            <a:srgbClr val="FFFF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fontAlgn="ctr" hangingPunct="1"/>
            <a:r>
              <a:rPr lang="en-US" altLang="he-IL">
                <a:solidFill>
                  <a:srgbClr val="000066"/>
                </a:solidFill>
                <a:latin typeface="Arial" panose="020B0604020202020204" pitchFamily="34" charset="0"/>
              </a:rPr>
              <a:t>64.2%</a:t>
            </a:r>
            <a:endParaRPr lang="he-IL" altLang="he-IL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427538" y="2987675"/>
            <a:ext cx="792162" cy="360363"/>
          </a:xfrm>
          <a:prstGeom prst="roundRect">
            <a:avLst>
              <a:gd name="adj" fmla="val 10000"/>
            </a:avLst>
          </a:prstGeom>
          <a:solidFill>
            <a:srgbClr val="DEE7F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71.0%</a:t>
            </a:r>
          </a:p>
        </p:txBody>
      </p:sp>
      <p:graphicFrame>
        <p:nvGraphicFramePr>
          <p:cNvPr id="29" name="טבלה 28"/>
          <p:cNvGraphicFramePr>
            <a:graphicFrameLocks noGrp="1"/>
          </p:cNvGraphicFramePr>
          <p:nvPr/>
        </p:nvGraphicFramePr>
        <p:xfrm>
          <a:off x="5975350" y="1738313"/>
          <a:ext cx="2592388" cy="1173480"/>
        </p:xfrm>
        <a:graphic>
          <a:graphicData uri="http://schemas.openxmlformats.org/drawingml/2006/table">
            <a:tbl>
              <a:tblPr rtl="1"/>
              <a:tblGrid>
                <a:gridCol w="1296194"/>
                <a:gridCol w="1296194"/>
              </a:tblGrid>
              <a:tr h="11509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סטארט בוגרי תשע"ג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לפני</a:t>
                      </a:r>
                      <a:r>
                        <a:rPr kumimoji="0" lang="he-I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ההצטרפות, בכיתה ט'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Arial"/>
                        </a:rPr>
                        <a:t>מס'</a:t>
                      </a:r>
                      <a:r>
                        <a:rPr lang="he-IL" sz="1200" b="1" i="0" u="none" strike="noStrike" baseline="0" dirty="0" smtClean="0">
                          <a:solidFill>
                            <a:srgbClr val="990033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e-IL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Arial"/>
                        </a:rPr>
                        <a:t>ציונים שליליים ממוצע לתלמיד </a:t>
                      </a:r>
                      <a:r>
                        <a:rPr lang="he-IL" sz="900" b="0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Arial"/>
                        </a:rPr>
                        <a:t>(מתוקנן)</a:t>
                      </a:r>
                      <a:endParaRPr kumimoji="0" lang="he-I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a:txBody>
                  <a:tcPr marL="36005" marR="36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סטארט בוגרי תשע"ג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לפני</a:t>
                      </a:r>
                      <a:r>
                        <a:rPr kumimoji="0" lang="he-I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ההצטרפות, בכיתה ט'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ציון ממוצע  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בכל מקצועות הלימוד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(מתוקנן)</a:t>
                      </a:r>
                      <a:endParaRPr kumimoji="0" lang="he-IL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5" marR="36005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32" name="Text Box 12"/>
          <p:cNvSpPr txBox="1">
            <a:spLocks noGrp="1"/>
          </p:cNvSpPr>
          <p:nvPr/>
        </p:nvSpPr>
        <p:spPr bwMode="auto">
          <a:xfrm>
            <a:off x="-12700" y="6469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0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16</a:t>
            </a:r>
            <a:endParaRPr lang="he-IL" altLang="he-IL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524750" y="2987675"/>
            <a:ext cx="792163" cy="360363"/>
            <a:chOff x="2191961" y="648705"/>
            <a:chExt cx="1712816" cy="651340"/>
          </a:xfrm>
        </p:grpSpPr>
        <p:sp>
          <p:nvSpPr>
            <p:cNvPr id="30768" name="AutoShape 48"/>
            <p:cNvSpPr>
              <a:spLocks noChangeArrowheads="1"/>
            </p:cNvSpPr>
            <p:nvPr/>
          </p:nvSpPr>
          <p:spPr bwMode="auto">
            <a:xfrm>
              <a:off x="2191961" y="648705"/>
              <a:ext cx="1712816" cy="651340"/>
            </a:xfrm>
            <a:prstGeom prst="roundRect">
              <a:avLst>
                <a:gd name="adj" fmla="val 10000"/>
              </a:avLst>
            </a:prstGeom>
            <a:solidFill>
              <a:srgbClr val="F7E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ctr" rtl="1" eaLnBrk="1" hangingPunct="1"/>
              <a:r>
                <a:rPr lang="he-IL" altLang="he-IL">
                  <a:solidFill>
                    <a:srgbClr val="990033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7.3</a:t>
              </a:r>
            </a:p>
          </p:txBody>
        </p:sp>
        <p:sp>
          <p:nvSpPr>
            <p:cNvPr id="30769" name="Rectangle 49"/>
            <p:cNvSpPr>
              <a:spLocks noChangeArrowheads="1"/>
            </p:cNvSpPr>
            <p:nvPr/>
          </p:nvSpPr>
          <p:spPr bwMode="auto">
            <a:xfrm>
              <a:off x="2308666" y="668791"/>
              <a:ext cx="1517163" cy="61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ctr" rtl="1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he-IL" altLang="he-IL" sz="36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227763" y="2960688"/>
            <a:ext cx="792162" cy="387350"/>
            <a:chOff x="2289020" y="667781"/>
            <a:chExt cx="2262706" cy="700251"/>
          </a:xfrm>
        </p:grpSpPr>
        <p:sp>
          <p:nvSpPr>
            <p:cNvPr id="30766" name="AutoShape 46"/>
            <p:cNvSpPr>
              <a:spLocks noChangeArrowheads="1"/>
            </p:cNvSpPr>
            <p:nvPr/>
          </p:nvSpPr>
          <p:spPr bwMode="auto">
            <a:xfrm>
              <a:off x="2289020" y="716568"/>
              <a:ext cx="2262706" cy="651464"/>
            </a:xfrm>
            <a:prstGeom prst="roundRect">
              <a:avLst>
                <a:gd name="adj" fmla="val 10000"/>
              </a:avLst>
            </a:prstGeom>
            <a:solidFill>
              <a:srgbClr val="F7E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ctr" rtl="1" eaLnBrk="1" hangingPunct="1"/>
              <a:r>
                <a:rPr lang="he-IL" altLang="he-IL">
                  <a:solidFill>
                    <a:srgbClr val="990033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45.9</a:t>
              </a:r>
            </a:p>
          </p:txBody>
        </p:sp>
        <p:sp>
          <p:nvSpPr>
            <p:cNvPr id="30767" name="Rectangle 47"/>
            <p:cNvSpPr>
              <a:spLocks noChangeArrowheads="1"/>
            </p:cNvSpPr>
            <p:nvPr/>
          </p:nvSpPr>
          <p:spPr bwMode="auto">
            <a:xfrm>
              <a:off x="2307158" y="667781"/>
              <a:ext cx="1519051" cy="614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algn="l" defTabSz="1600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ctr" rtl="1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he-IL" altLang="he-IL" sz="36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0" name="תרשים 39"/>
          <p:cNvGraphicFramePr>
            <a:graphicFrameLocks/>
          </p:cNvGraphicFramePr>
          <p:nvPr/>
        </p:nvGraphicFramePr>
        <p:xfrm>
          <a:off x="3189288" y="3630613"/>
          <a:ext cx="2549525" cy="2009775"/>
        </p:xfrm>
        <a:graphic>
          <a:graphicData uri="http://schemas.openxmlformats.org/presentationml/2006/ole">
            <p:oleObj spid="_x0000_s30772" r:id="rId3" imgW="2547917" imgH="2005418" progId="">
              <p:embed/>
            </p:oleObj>
          </a:graphicData>
        </a:graphic>
      </p:graphicFrame>
      <p:graphicFrame>
        <p:nvGraphicFramePr>
          <p:cNvPr id="43" name="תרשים 42"/>
          <p:cNvGraphicFramePr>
            <a:graphicFrameLocks/>
          </p:cNvGraphicFramePr>
          <p:nvPr/>
        </p:nvGraphicFramePr>
        <p:xfrm>
          <a:off x="554038" y="3630613"/>
          <a:ext cx="2549525" cy="2009775"/>
        </p:xfrm>
        <a:graphic>
          <a:graphicData uri="http://schemas.openxmlformats.org/presentationml/2006/ole">
            <p:oleObj spid="_x0000_s30773" r:id="rId4" imgW="2547917" imgH="2005418" progId="">
              <p:embed/>
            </p:oleObj>
          </a:graphicData>
        </a:graphic>
      </p:graphicFrame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5616575" y="6273800"/>
            <a:ext cx="3275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/>
            <a:r>
              <a:rPr lang="he-IL" altLang="he-IL" sz="800">
                <a:solidFill>
                  <a:srgbClr val="948A5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כולל  2 בתי"ס שביצעו התכנית בשנתיים במקום ב- 3 שנים</a:t>
            </a: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2016125" y="476250"/>
            <a:ext cx="5111750" cy="288925"/>
          </a:xfrm>
          <a:prstGeom prst="flowChartAlternateProcess">
            <a:avLst/>
          </a:pr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2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ג. יכולות סטארט תשע"ג - זכאים לבגרות בהשוואה לישראל</a:t>
            </a:r>
          </a:p>
        </p:txBody>
      </p:sp>
      <p:graphicFrame>
        <p:nvGraphicFramePr>
          <p:cNvPr id="31" name="טבלה 30"/>
          <p:cNvGraphicFramePr>
            <a:graphicFrameLocks noGrp="1"/>
          </p:cNvGraphicFramePr>
          <p:nvPr/>
        </p:nvGraphicFramePr>
        <p:xfrm>
          <a:off x="4284663" y="1736725"/>
          <a:ext cx="1079500" cy="1152525"/>
        </p:xfrm>
        <a:graphic>
          <a:graphicData uri="http://schemas.openxmlformats.org/drawingml/2006/table">
            <a:tbl>
              <a:tblPr rtl="1"/>
              <a:tblGrid>
                <a:gridCol w="1079500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סטארט</a:t>
                      </a:r>
                      <a:r>
                        <a:rPr kumimoji="0" lang="he-I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תשע"ג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1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זכאים 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לבגרות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ממסיימי </a:t>
                      </a:r>
                      <a:r>
                        <a:rPr kumimoji="0" lang="he-IL" sz="12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יב</a:t>
                      </a:r>
                      <a:r>
                        <a:rPr kumimoji="0" lang="he-IL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'</a:t>
                      </a:r>
                    </a:p>
                  </a:txBody>
                  <a:tcPr marL="35983" marR="3598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טבלה 32"/>
          <p:cNvGraphicFramePr>
            <a:graphicFrameLocks noGrp="1"/>
          </p:cNvGraphicFramePr>
          <p:nvPr/>
        </p:nvGraphicFramePr>
        <p:xfrm>
          <a:off x="3198813" y="1736725"/>
          <a:ext cx="1079500" cy="1152525"/>
        </p:xfrm>
        <a:graphic>
          <a:graphicData uri="http://schemas.openxmlformats.org/drawingml/2006/table">
            <a:tbl>
              <a:tblPr rtl="1"/>
              <a:tblGrid>
                <a:gridCol w="1079500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ישראל</a:t>
                      </a:r>
                      <a:r>
                        <a:rPr kumimoji="0" lang="he-I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תשע"ג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endParaRPr kumimoji="0" lang="he-I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זכאים 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לבגרות 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ממסיימי </a:t>
                      </a:r>
                      <a:r>
                        <a:rPr kumimoji="0" lang="he-IL" sz="12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יב</a:t>
                      </a:r>
                      <a:r>
                        <a:rPr kumimoji="0" lang="he-IL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'</a:t>
                      </a:r>
                      <a:endParaRPr kumimoji="0" lang="he-IL" sz="14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5983" marR="3598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טבלה 36"/>
          <p:cNvGraphicFramePr>
            <a:graphicFrameLocks noGrp="1"/>
          </p:cNvGraphicFramePr>
          <p:nvPr/>
        </p:nvGraphicFramePr>
        <p:xfrm>
          <a:off x="647700" y="1736725"/>
          <a:ext cx="1079500" cy="1152525"/>
        </p:xfrm>
        <a:graphic>
          <a:graphicData uri="http://schemas.openxmlformats.org/drawingml/2006/table">
            <a:tbl>
              <a:tblPr rtl="1"/>
              <a:tblGrid>
                <a:gridCol w="1079500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ישראל</a:t>
                      </a:r>
                      <a:r>
                        <a:rPr kumimoji="0" lang="he-I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תשע"ג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he-I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זכאים 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לבגרות 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מבני ה- 17</a:t>
                      </a:r>
                    </a:p>
                  </a:txBody>
                  <a:tcPr marL="35983" marR="7196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טבלה 34"/>
          <p:cNvGraphicFramePr>
            <a:graphicFrameLocks noGrp="1"/>
          </p:cNvGraphicFramePr>
          <p:nvPr/>
        </p:nvGraphicFramePr>
        <p:xfrm>
          <a:off x="1692275" y="1736725"/>
          <a:ext cx="1079500" cy="1152525"/>
        </p:xfrm>
        <a:graphic>
          <a:graphicData uri="http://schemas.openxmlformats.org/drawingml/2006/table">
            <a:tbl>
              <a:tblPr rtl="1"/>
              <a:tblGrid>
                <a:gridCol w="1079500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סטארט</a:t>
                      </a:r>
                      <a:r>
                        <a:rPr kumimoji="0" lang="he-I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תשע"ג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זכאים 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לבגרות 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ממתחילי י'</a:t>
                      </a:r>
                    </a:p>
                  </a:txBody>
                  <a:tcPr marL="35983" marR="35983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טבלה 41"/>
          <p:cNvGraphicFramePr>
            <a:graphicFrameLocks noGrp="1"/>
          </p:cNvGraphicFramePr>
          <p:nvPr/>
        </p:nvGraphicFramePr>
        <p:xfrm>
          <a:off x="1116013" y="5732463"/>
          <a:ext cx="6911975" cy="539750"/>
        </p:xfrm>
        <a:graphic>
          <a:graphicData uri="http://schemas.openxmlformats.org/drawingml/2006/table">
            <a:tbl>
              <a:tblPr rtl="1" firstRow="1" firstCol="1" bandRow="1"/>
              <a:tblGrid>
                <a:gridCol w="6911975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542 מסיימי </a:t>
                      </a:r>
                      <a:r>
                        <a:rPr kumimoji="0" lang="he-IL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יב</a:t>
                      </a: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' </a:t>
                      </a:r>
                      <a:r>
                        <a:rPr kumimoji="0" lang="he-IL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תשע"ג</a:t>
                      </a: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 סטארט ב- 17בתיה"ס המשתתפים*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Symbol"/>
                        </a:rPr>
                        <a:t> 8 בת</a:t>
                      </a: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י"ס יהודים</a:t>
                      </a:r>
                      <a:r>
                        <a:rPr kumimoji="0" lang="he-I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he-I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(באר שבע, בת ים, בית שמש</a:t>
                      </a:r>
                      <a:r>
                        <a:rPr kumimoji="0" lang="he-IL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)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he-IL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   </a:t>
                      </a: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Symbol"/>
                        </a:rPr>
                        <a:t></a:t>
                      </a: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 6 בדווים</a:t>
                      </a:r>
                      <a:r>
                        <a:rPr kumimoji="0" lang="he-I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he-I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(חורה, כסייפה, תל שבע, רהט, </a:t>
                      </a:r>
                      <a:r>
                        <a:rPr kumimoji="0" lang="he-IL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לקיה</a:t>
                      </a:r>
                      <a:r>
                        <a:rPr kumimoji="0" lang="he-I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)    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Symbol"/>
                        </a:rPr>
                        <a:t> </a:t>
                      </a:r>
                      <a:r>
                        <a:rPr kumimoji="0" lang="he-I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3 דרוזים </a:t>
                      </a:r>
                      <a:r>
                        <a:rPr kumimoji="0" lang="he-I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(בית – </a:t>
                      </a:r>
                      <a:r>
                        <a:rPr kumimoji="0" lang="he-IL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ג'אן</a:t>
                      </a:r>
                      <a:r>
                        <a:rPr kumimoji="0" lang="he-I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, פקיעין, מע'אר)</a:t>
                      </a:r>
                      <a:endParaRPr kumimoji="0" lang="he-IL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dirty="0" smtClean="0">
                          <a:solidFill>
                            <a:schemeClr val="bg1"/>
                          </a:solidFill>
                          <a:ea typeface="Times New Roman"/>
                        </a:rPr>
                        <a:t>(שאלון עמדות רטרוספקטיבי , בוגרי התכנית בסיום </a:t>
                      </a:r>
                      <a:r>
                        <a:rPr lang="he-IL" sz="900" b="0" dirty="0" err="1" smtClean="0">
                          <a:solidFill>
                            <a:schemeClr val="bg1"/>
                          </a:solidFill>
                          <a:ea typeface="Times New Roman"/>
                        </a:rPr>
                        <a:t>יב</a:t>
                      </a:r>
                      <a:r>
                        <a:rPr lang="he-IL" sz="900" b="0" dirty="0" smtClean="0">
                          <a:solidFill>
                            <a:schemeClr val="bg1"/>
                          </a:solidFill>
                          <a:ea typeface="Times New Roman"/>
                        </a:rPr>
                        <a:t> , התנהגות – שאלון רכזים) (סולם טווח: 1-נמוך,  5-גבוה)</a:t>
                      </a:r>
                      <a:endParaRPr lang="he-IL" sz="900" b="0" dirty="0">
                        <a:solidFill>
                          <a:schemeClr val="bg1"/>
                        </a:solidFill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טבלה 16"/>
          <p:cNvGraphicFramePr>
            <a:graphicFrameLocks noGrp="1"/>
          </p:cNvGraphicFramePr>
          <p:nvPr/>
        </p:nvGraphicFramePr>
        <p:xfrm>
          <a:off x="576263" y="873125"/>
          <a:ext cx="8099425" cy="890588"/>
        </p:xfrm>
        <a:graphic>
          <a:graphicData uri="http://schemas.openxmlformats.org/drawingml/2006/table">
            <a:tbl>
              <a:tblPr rtl="1"/>
              <a:tblGrid>
                <a:gridCol w="8099425"/>
              </a:tblGrid>
              <a:tr h="89058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542 מסיימי </a:t>
                      </a:r>
                      <a:r>
                        <a:rPr kumimoji="0" lang="he-I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יב</a:t>
                      </a:r>
                      <a:r>
                        <a:rPr kumimoji="0" lang="he-I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' סטארט תשע"ג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הישגי תלמידי סטארט בכיתה ט' לפני התכנית, וזכאים לבגרות בסיומה ביב',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u="none" dirty="0" smtClean="0">
                          <a:solidFill>
                            <a:schemeClr val="bg1"/>
                          </a:solidFill>
                        </a:rPr>
                        <a:t>בהשוואה לישראל</a:t>
                      </a:r>
                    </a:p>
                  </a:txBody>
                  <a:tcPr marL="35997" marR="3599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59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80963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7775575" y="188913"/>
            <a:ext cx="1260475" cy="179387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61" name="תמונה 50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198438"/>
            <a:ext cx="4826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2" name="תמונה 51" descr="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52400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2233613" y="36513"/>
            <a:ext cx="4676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10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10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משרד החינוך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מחוז דרום, צפון, חיפה, תל אביב, מינהל  החינוך הדרוזי והצ'רקסי, הבדווי בנגב, תכנית החומש, שח"ר,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9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דרכא, עמל, אגפי החינוך ברשויות ושותפים פילנטרופיים</a:t>
            </a:r>
          </a:p>
        </p:txBody>
      </p: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612775" y="6480175"/>
            <a:ext cx="7918450" cy="276225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>
                <a:alpha val="85097"/>
              </a:srgbClr>
            </a:solidFill>
            <a:miter lim="800000"/>
            <a:headEnd/>
            <a:tailEnd/>
          </a:ln>
        </p:spPr>
        <p:txBody>
          <a:bodyPr lIns="0" tIns="1800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החל מתש"ע, תכניות סטארט וחסם של יכולות פועלות בחסות אקדמית של ביה"ס לחינוך, אוניברסיטת תל אביב. כל נתוני תכנית יכולות לבגרות ולמניעת נשירה – סטארט בכל השנים התקבלו מהנהלות בתי                                        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הספר וחתומים ע"י ההנהלות וכל התוצאות והעיבודים מבוססים על נתונים אלה. בשנים תשס"ט, תשע"א, תשע"ב הנתונים והתוצאות נבדקו ואושרו על ידי אוניברסיטת תל אביב.  נתוני תכנית יכולות לבגרות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– מקצוע חסם בכל השנים, התקבלו מהנהלות בתיה"ס המשתתפים. נתונים, דוחות ותוצאות תכנית יכולות לבגרות – מקצוע חסם, תש"ע עד תשע"ג, נבדקו ואושרו ע"י ביה"ס לחינוך – אוניברסיטת תל אביב.</a:t>
            </a:r>
          </a:p>
        </p:txBody>
      </p:sp>
      <p:pic>
        <p:nvPicPr>
          <p:cNvPr id="30765" name="תמונה 47" descr="https://encrypted-tbn1.gstatic.com/images?q=tbn:ANd9GcR9cN9EsWhZzv7yd2VJu4kxa4DM2_-hTyft--Lqc5SMhkOKVZWR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24628"/>
          <a:stretch>
            <a:fillRect/>
          </a:stretch>
        </p:blipFill>
        <p:spPr bwMode="auto">
          <a:xfrm>
            <a:off x="7235825" y="6559550"/>
            <a:ext cx="1216025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089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30724" grpId="0" animBg="1"/>
      <p:bldP spid="30725" grpId="0" animBg="1"/>
      <p:bldOleChart spid="40" grpId="0" animBg="0"/>
      <p:bldOleChart spid="43" grpId="0" 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Grp="1"/>
          </p:cNvSpPr>
          <p:nvPr/>
        </p:nvSpPr>
        <p:spPr bwMode="auto">
          <a:xfrm>
            <a:off x="26988" y="653891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2016125" y="476250"/>
            <a:ext cx="5111750" cy="396875"/>
          </a:xfrm>
          <a:prstGeom prst="flowChartAlternateProcess">
            <a:avLst/>
          </a:pr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ד. יכולות סטארט לאקדמיה – תמצית התוצאות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80963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775575" y="188913"/>
            <a:ext cx="1260475" cy="179387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1751" name="תמונה 24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198438"/>
            <a:ext cx="4826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תמונה 25" descr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52400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233613" y="36513"/>
            <a:ext cx="4676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10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10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משרד החינוך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מחוז דרום, צפון, חיפה, תל אביב, מינהל  החינוך הדרוזי והצ'רקסי, הבדווי בנגב, תכנית החומש, שח"ר,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9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דרכא, עמל, אגפי החינוך ברשויות ושותפים פילנטרופיים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12775" y="6480175"/>
            <a:ext cx="7918450" cy="276225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>
                <a:alpha val="85097"/>
              </a:srgbClr>
            </a:solidFill>
            <a:miter lim="800000"/>
            <a:headEnd/>
            <a:tailEnd/>
          </a:ln>
        </p:spPr>
        <p:txBody>
          <a:bodyPr lIns="0" tIns="1800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החל מתש"ע, תכניות סטארט וחסם של יכולות פועלות בחסות אקדמית של ביה"ס לחינוך, אוניברסיטת תל אביב. כל נתוני תכנית יכולות לבגרות ולמניעת נשירה – סטארט בכל השנים התקבלו מהנהלות בתי                                        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הספר וחתומים ע"י ההנהלות וכל התוצאות והעיבודים מבוססים על נתונים אלה. בשנים תשס"ט, תשע"א, תשע"ב הנתונים והתוצאות נבדקו ואושרו על ידי אוניברסיטת תל אביב.  נתוני תכנית יכולות לבגרות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– מקצוע חסם בכל השנים, התקבלו מהנהלות בתיה"ס המשתתפים. נתונים, דוחות ותוצאות תכנית יכולות לבגרות – מקצוע חסם, תש"ע עד תשע"ג, נבדקו ואושרו ע"י ביה"ס לחינוך – אוניברסיטת תל אביב.</a:t>
            </a:r>
          </a:p>
        </p:txBody>
      </p:sp>
      <p:pic>
        <p:nvPicPr>
          <p:cNvPr id="31755" name="תמונה 21" descr="https://encrypted-tbn1.gstatic.com/images?q=tbn:ANd9GcR9cN9EsWhZzv7yd2VJu4kxa4DM2_-hTyft--Lqc5SMhkOKVZWR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24628"/>
          <a:stretch>
            <a:fillRect/>
          </a:stretch>
        </p:blipFill>
        <p:spPr bwMode="auto">
          <a:xfrm>
            <a:off x="7235825" y="6559550"/>
            <a:ext cx="1216025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דיאגרמה 1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3" y="5426075"/>
            <a:ext cx="8218487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דיאגרמה 1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3" y="1987550"/>
            <a:ext cx="8212137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דיאגרמה 2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3" y="3267075"/>
            <a:ext cx="8212137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דיאגרמה 2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3" y="4400550"/>
            <a:ext cx="8212137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דיאגרמה 1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3" y="1054100"/>
            <a:ext cx="8212137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Line 17"/>
          <p:cNvCxnSpPr>
            <a:cxnSpLocks noChangeShapeType="1"/>
          </p:cNvCxnSpPr>
          <p:nvPr/>
        </p:nvCxnSpPr>
        <p:spPr bwMode="auto">
          <a:xfrm flipH="1">
            <a:off x="612775" y="1773238"/>
            <a:ext cx="7918450" cy="0"/>
          </a:xfrm>
          <a:prstGeom prst="line">
            <a:avLst/>
          </a:prstGeom>
          <a:noFill/>
          <a:ln w="9525">
            <a:solidFill>
              <a:srgbClr val="C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23841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0" y="64960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176E22C-C103-43A5-9B5C-4CD4F4AA28B4}" type="slidenum">
              <a:rPr lang="he-IL" smtClean="0"/>
              <a:pPr/>
              <a:t>18</a:t>
            </a:fld>
            <a:endParaRPr lang="he-IL" smtClean="0"/>
          </a:p>
        </p:txBody>
      </p:sp>
      <p:sp>
        <p:nvSpPr>
          <p:cNvPr id="16" name="מלבן מעוגל 15"/>
          <p:cNvSpPr/>
          <p:nvPr/>
        </p:nvSpPr>
        <p:spPr>
          <a:xfrm>
            <a:off x="1872000" y="2097088"/>
            <a:ext cx="5400000" cy="216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1" anchor="ctr"/>
          <a:lstStyle/>
          <a:p>
            <a:pPr algn="ctr">
              <a:spcBef>
                <a:spcPts val="600"/>
              </a:spcBef>
              <a:buClr>
                <a:srgbClr val="000066"/>
              </a:buClr>
              <a:buSzPct val="150000"/>
              <a:defRPr/>
            </a:pPr>
            <a:r>
              <a:rPr lang="he-IL" sz="32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חלק ד'</a:t>
            </a:r>
          </a:p>
          <a:p>
            <a:pPr algn="ctr">
              <a:spcBef>
                <a:spcPts val="600"/>
              </a:spcBef>
              <a:buClr>
                <a:srgbClr val="000066"/>
              </a:buClr>
              <a:buSzPct val="150000"/>
              <a:defRPr/>
            </a:pPr>
            <a:r>
              <a:rPr lang="he-IL" sz="32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ברמה המגזרית/יישובית</a:t>
            </a:r>
          </a:p>
          <a:p>
            <a:pPr algn="ctr">
              <a:defRPr/>
            </a:pPr>
            <a:r>
              <a:rPr lang="he-IL" sz="4800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באר שבע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438" y="7938"/>
            <a:ext cx="9001125" cy="360362"/>
          </a:xfrm>
          <a:prstGeom prst="rect">
            <a:avLst/>
          </a:prstGeom>
          <a:solidFill>
            <a:srgbClr val="EEEDE6">
              <a:alpha val="67000"/>
            </a:srgbClr>
          </a:solidFill>
          <a:ln w="3175">
            <a:solidFill>
              <a:srgbClr val="FADF8F"/>
            </a:solidFill>
          </a:ln>
          <a:effectLst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1">
            <a:spAutoFit/>
          </a:bodyPr>
          <a:lstStyle/>
          <a:p>
            <a:pPr algn="ctr">
              <a:defRPr/>
            </a:pPr>
            <a:endParaRPr lang="he-IL" sz="1100" dirty="0">
              <a:solidFill>
                <a:srgbClr val="003300"/>
              </a:solidFill>
              <a:latin typeface="David" pitchFamily="34" charset="-79"/>
              <a:cs typeface="David" pitchFamily="34" charset="-79"/>
            </a:endParaRPr>
          </a:p>
          <a:p>
            <a:pPr algn="ctr">
              <a:defRPr/>
            </a:pPr>
            <a:endParaRPr lang="he-IL" sz="1100" dirty="0">
              <a:solidFill>
                <a:srgbClr val="003300"/>
              </a:solidFill>
              <a:latin typeface="David" pitchFamily="34" charset="-79"/>
              <a:cs typeface="David" pitchFamily="34" charset="-79"/>
            </a:endParaRPr>
          </a:p>
          <a:p>
            <a:pPr algn="ctr">
              <a:defRPr/>
            </a:pPr>
            <a:endParaRPr lang="he-IL" sz="1100" dirty="0">
              <a:solidFill>
                <a:srgbClr val="00330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3" y="80963"/>
            <a:ext cx="5603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מלבן 32"/>
          <p:cNvSpPr/>
          <p:nvPr/>
        </p:nvSpPr>
        <p:spPr>
          <a:xfrm>
            <a:off x="7775575" y="188913"/>
            <a:ext cx="1260475" cy="179387"/>
          </a:xfrm>
          <a:prstGeom prst="rect">
            <a:avLst/>
          </a:prstGeom>
          <a:solidFill>
            <a:schemeClr val="lt2">
              <a:alpha val="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1" anchor="ctr"/>
          <a:lstStyle/>
          <a:p>
            <a:pPr>
              <a:lnSpc>
                <a:spcPts val="1200"/>
              </a:lnSpc>
              <a:defRPr/>
            </a:pPr>
            <a:r>
              <a:rPr lang="he-IL" sz="800" i="1" dirty="0">
                <a:solidFill>
                  <a:srgbClr val="006600"/>
                </a:solidFill>
              </a:rPr>
              <a:t>יש  </a:t>
            </a:r>
            <a:r>
              <a:rPr lang="he-IL" sz="900" i="1" dirty="0">
                <a:solidFill>
                  <a:srgbClr val="006600"/>
                </a:solidFill>
              </a:rPr>
              <a:t>                     </a:t>
            </a:r>
            <a:r>
              <a:rPr lang="he-IL" sz="800" i="1" dirty="0">
                <a:solidFill>
                  <a:srgbClr val="006600"/>
                </a:solidFill>
              </a:rPr>
              <a:t>בפריפריה</a:t>
            </a:r>
            <a:endParaRPr lang="he-IL" sz="1600" dirty="0">
              <a:solidFill>
                <a:prstClr val="white"/>
              </a:solidFill>
            </a:endParaRPr>
          </a:p>
        </p:txBody>
      </p:sp>
      <p:pic>
        <p:nvPicPr>
          <p:cNvPr id="32775" name="תמונה 33" descr="D:\א הכונן השוטף של נסים\לוגו\לוגו יכולות בפורמט איכותי\לוגו יכולות פורמט איכותי\5.png"/>
          <p:cNvPicPr>
            <a:picLocks noChangeAspect="1" noChangeArrowheads="1"/>
          </p:cNvPicPr>
          <p:nvPr/>
        </p:nvPicPr>
        <p:blipFill>
          <a:blip r:embed="rId3" cstate="print"/>
          <a:srcRect l="23349" t="20972" r="28532" b="39510"/>
          <a:stretch>
            <a:fillRect/>
          </a:stretch>
        </p:blipFill>
        <p:spPr bwMode="auto">
          <a:xfrm rot="60000">
            <a:off x="8245475" y="198438"/>
            <a:ext cx="4826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תמונה 34" descr="D:\א הכונן השוטף של נסים\לוגו\לוגו יכולות בפורמט איכותי\לוגו יכולות פורמט איכותי\5.png"/>
          <p:cNvPicPr>
            <a:picLocks noChangeAspect="1"/>
          </p:cNvPicPr>
          <p:nvPr/>
        </p:nvPicPr>
        <p:blipFill>
          <a:blip r:embed="rId4" cstate="print"/>
          <a:srcRect l="70416" t="23912" r="1540" b="10484"/>
          <a:stretch>
            <a:fillRect/>
          </a:stretch>
        </p:blipFill>
        <p:spPr bwMode="auto">
          <a:xfrm>
            <a:off x="8748713" y="152400"/>
            <a:ext cx="168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2934000" y="8620"/>
            <a:ext cx="3204000" cy="360000"/>
          </a:xfrm>
          <a:prstGeom prst="rect">
            <a:avLst/>
          </a:prstGeom>
          <a:noFill/>
          <a:effectLst/>
        </p:spPr>
        <p:txBody>
          <a:bodyPr lIns="0" tIns="0" rIns="0" bIns="0" numCol="3" rtlCol="1">
            <a:spAutoFit/>
          </a:bodyPr>
          <a:lstStyle>
            <a:defPPr>
              <a:defRPr lang="he-IL"/>
            </a:defPPr>
            <a:lvl1pPr algn="ctr">
              <a:lnSpc>
                <a:spcPts val="900"/>
              </a:lnSpc>
              <a:defRPr sz="900">
                <a:solidFill>
                  <a:srgbClr val="000066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he-IL" sz="10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>
              <a:lnSpc>
                <a:spcPct val="70000"/>
              </a:lnSpc>
              <a:defRPr/>
            </a:pPr>
            <a:r>
              <a:rPr lang="he-IL" sz="1050" b="1" dirty="0" smtClean="0">
                <a:solidFill>
                  <a:srgbClr val="1F497D">
                    <a:lumMod val="75000"/>
                    <a:alpha val="73000"/>
                  </a:srgbClr>
                </a:solidFill>
              </a:rPr>
              <a:t>משרד החינוך </a:t>
            </a:r>
          </a:p>
          <a:p>
            <a:pPr>
              <a:lnSpc>
                <a:spcPct val="70000"/>
              </a:lnSpc>
              <a:defRPr/>
            </a:pPr>
            <a:r>
              <a:rPr lang="he-IL" sz="800" dirty="0" smtClean="0">
                <a:solidFill>
                  <a:srgbClr val="1F497D">
                    <a:lumMod val="75000"/>
                    <a:alpha val="73000"/>
                  </a:srgbClr>
                </a:solidFill>
              </a:rPr>
              <a:t>מחוז דרום, </a:t>
            </a:r>
            <a:r>
              <a:rPr lang="he-IL" sz="800" dirty="0" err="1" smtClean="0">
                <a:solidFill>
                  <a:srgbClr val="1F497D">
                    <a:lumMod val="75000"/>
                    <a:alpha val="73000"/>
                  </a:srgbClr>
                </a:solidFill>
              </a:rPr>
              <a:t>שח"ר</a:t>
            </a:r>
            <a:endParaRPr lang="he-IL" sz="800" dirty="0" smtClean="0">
              <a:solidFill>
                <a:srgbClr val="1F497D">
                  <a:lumMod val="75000"/>
                  <a:alpha val="73000"/>
                </a:srgbClr>
              </a:solidFill>
            </a:endParaRPr>
          </a:p>
          <a:p>
            <a:pPr>
              <a:lnSpc>
                <a:spcPct val="70000"/>
              </a:lnSpc>
              <a:defRPr/>
            </a:pPr>
            <a:endParaRPr lang="he-IL" sz="800" dirty="0" smtClean="0">
              <a:solidFill>
                <a:srgbClr val="1F497D">
                  <a:lumMod val="75000"/>
                  <a:alpha val="73000"/>
                </a:srgbClr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he-IL" sz="800" dirty="0" smtClean="0">
                <a:solidFill>
                  <a:srgbClr val="1F497D">
                    <a:lumMod val="75000"/>
                    <a:alpha val="73000"/>
                  </a:srgbClr>
                </a:solidFill>
              </a:rPr>
              <a:t>   בשיתוף</a:t>
            </a:r>
            <a:endParaRPr lang="he-IL" sz="1100" dirty="0">
              <a:solidFill>
                <a:srgbClr val="1F497D">
                  <a:lumMod val="75000"/>
                  <a:alpha val="73000"/>
                </a:srgbClr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he-IL" sz="1100" b="1" dirty="0">
                <a:solidFill>
                  <a:srgbClr val="1F497D">
                    <a:lumMod val="75000"/>
                    <a:alpha val="73000"/>
                  </a:srgbClr>
                </a:solidFill>
              </a:rPr>
              <a:t> עירית באר שבע</a:t>
            </a:r>
          </a:p>
          <a:p>
            <a:pPr>
              <a:lnSpc>
                <a:spcPct val="70000"/>
              </a:lnSpc>
              <a:defRPr/>
            </a:pPr>
            <a:r>
              <a:rPr lang="he-IL" sz="800" dirty="0" err="1">
                <a:solidFill>
                  <a:srgbClr val="1F497D">
                    <a:lumMod val="75000"/>
                    <a:alpha val="73000"/>
                  </a:srgbClr>
                </a:solidFill>
              </a:rPr>
              <a:t>מינהל</a:t>
            </a:r>
            <a:r>
              <a:rPr lang="he-IL" sz="800" dirty="0">
                <a:solidFill>
                  <a:srgbClr val="1F497D">
                    <a:lumMod val="75000"/>
                    <a:alpha val="73000"/>
                  </a:srgbClr>
                </a:solidFill>
              </a:rPr>
              <a:t> </a:t>
            </a:r>
            <a:r>
              <a:rPr lang="he-IL" sz="800" dirty="0" smtClean="0">
                <a:solidFill>
                  <a:srgbClr val="1F497D">
                    <a:lumMod val="75000"/>
                    <a:alpha val="73000"/>
                  </a:srgbClr>
                </a:solidFill>
              </a:rPr>
              <a:t>החינוך</a:t>
            </a:r>
          </a:p>
          <a:p>
            <a:pPr>
              <a:lnSpc>
                <a:spcPct val="70000"/>
              </a:lnSpc>
              <a:defRPr/>
            </a:pPr>
            <a:endParaRPr lang="he-IL" sz="800" dirty="0">
              <a:solidFill>
                <a:srgbClr val="1F497D">
                  <a:lumMod val="75000"/>
                  <a:alpha val="73000"/>
                </a:srgbClr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he-IL" sz="1000" b="1" dirty="0" smtClean="0">
                <a:solidFill>
                  <a:srgbClr val="1F497D">
                    <a:lumMod val="75000"/>
                    <a:alpha val="73000"/>
                  </a:srgbClr>
                </a:solidFill>
              </a:rPr>
              <a:t> </a:t>
            </a:r>
          </a:p>
          <a:p>
            <a:pPr>
              <a:lnSpc>
                <a:spcPct val="70000"/>
              </a:lnSpc>
              <a:defRPr/>
            </a:pPr>
            <a:r>
              <a:rPr lang="he-IL" sz="1050" b="1" dirty="0" smtClean="0">
                <a:solidFill>
                  <a:srgbClr val="1F497D">
                    <a:lumMod val="75000"/>
                    <a:alpha val="73000"/>
                  </a:srgbClr>
                </a:solidFill>
              </a:rPr>
              <a:t>עמל</a:t>
            </a:r>
          </a:p>
          <a:p>
            <a:pPr>
              <a:lnSpc>
                <a:spcPct val="70000"/>
              </a:lnSpc>
              <a:defRPr/>
            </a:pPr>
            <a:r>
              <a:rPr lang="he-IL" sz="1050" b="1" dirty="0" smtClean="0">
                <a:solidFill>
                  <a:srgbClr val="1F497D">
                    <a:lumMod val="75000"/>
                    <a:alpha val="73000"/>
                  </a:srgbClr>
                </a:solidFill>
              </a:rPr>
              <a:t>שותפים פילנטרופיים</a:t>
            </a:r>
            <a:endParaRPr lang="he-IL" dirty="0">
              <a:solidFill>
                <a:srgbClr val="1F497D">
                  <a:lumMod val="75000"/>
                  <a:alpha val="73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2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Grp="1"/>
          </p:cNvSpPr>
          <p:nvPr/>
        </p:nvSpPr>
        <p:spPr bwMode="auto">
          <a:xfrm>
            <a:off x="0" y="64960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952750" y="476250"/>
            <a:ext cx="3238500" cy="504825"/>
          </a:xfrm>
          <a:prstGeom prst="roundRect">
            <a:avLst>
              <a:gd name="adj" fmla="val 16667"/>
            </a:avLst>
          </a:pr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spcBef>
                <a:spcPts val="600"/>
              </a:spcBef>
            </a:pPr>
            <a:r>
              <a:rPr lang="he-IL" altLang="he-IL" sz="140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ברמה המגזרית/יישובית</a:t>
            </a:r>
          </a:p>
          <a:p>
            <a:pPr algn="ctr" rtl="1" eaLnBrk="1" hangingPunct="1">
              <a:lnSpc>
                <a:spcPts val="2400"/>
              </a:lnSpc>
            </a:pPr>
            <a:r>
              <a:rPr lang="he-IL" altLang="he-IL" sz="2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באר שבע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2016125" y="1520825"/>
            <a:ext cx="5111750" cy="6842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8000" rIns="0" bIns="0" anchor="ctr"/>
          <a:lstStyle>
            <a:lvl1pPr marL="1079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ts val="1400"/>
              </a:lnSpc>
            </a:pPr>
            <a:r>
              <a:rPr lang="he-IL" altLang="he-IL" sz="20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ד.1.יכולות בבאר שבע</a:t>
            </a:r>
          </a:p>
          <a:p>
            <a:pPr algn="ctr" rtl="1" eaLnBrk="1" hangingPunct="1">
              <a:lnSpc>
                <a:spcPts val="1400"/>
              </a:lnSpc>
            </a:pPr>
            <a:r>
              <a:rPr lang="he-IL" altLang="he-IL" sz="12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מגזר יהודי</a:t>
            </a:r>
          </a:p>
          <a:p>
            <a:pPr algn="ctr" rtl="1" eaLnBrk="1" hangingPunct="1">
              <a:lnSpc>
                <a:spcPts val="1400"/>
              </a:lnSpc>
            </a:pPr>
            <a:r>
              <a:rPr lang="he-IL" altLang="he-IL" sz="110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(באר שבע </a:t>
            </a:r>
            <a:r>
              <a:rPr lang="he-IL" altLang="he-IL" sz="1100">
                <a:solidFill>
                  <a:srgbClr val="C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מדורגת בקבוצת הרשויות במדרג הטיפוח </a:t>
            </a:r>
            <a:r>
              <a:rPr lang="he-IL" altLang="he-IL" sz="1100" u="sng">
                <a:solidFill>
                  <a:srgbClr val="C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הנמוך)</a:t>
            </a:r>
            <a:endParaRPr lang="he-IL" altLang="he-IL" sz="110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>
              <a:lnSpc>
                <a:spcPts val="1400"/>
              </a:lnSpc>
            </a:pPr>
            <a:endParaRPr lang="he-IL" altLang="he-IL" sz="1100" b="1">
              <a:solidFill>
                <a:srgbClr val="17375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5" name="דיאגרמה 1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188" y="4279900"/>
            <a:ext cx="7450137" cy="1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דיאגרמה 1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25" y="3151188"/>
            <a:ext cx="7448550" cy="10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דיאגרמה 2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188" y="2651125"/>
            <a:ext cx="74136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5759450" y="2384425"/>
            <a:ext cx="2844800" cy="288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8000" rIns="0" bIns="0" anchor="ctr"/>
          <a:lstStyle>
            <a:lvl1pPr marL="1079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ts val="1400"/>
              </a:lnSpc>
            </a:pPr>
            <a:r>
              <a:rPr lang="he-IL" altLang="he-IL" sz="1400" b="1">
                <a:solidFill>
                  <a:srgbClr val="A5002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ב-7 השנים האחרונות (תשס"ו – תשע"ג)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71438" y="7938"/>
            <a:ext cx="9001125" cy="360362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2778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80963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7775575" y="188913"/>
            <a:ext cx="1260475" cy="179387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780" name="תמונה 3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198438"/>
            <a:ext cx="4826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תמונה 34" descr="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52400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TextBox 3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738" y="-36513"/>
            <a:ext cx="3292475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74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6F8786FD-97BD-45B0-B023-3A077CA9EF39}" type="slidenum">
              <a:rPr lang="he-IL" smtClean="0"/>
              <a:pPr algn="l" rtl="0"/>
              <a:t>2</a:t>
            </a:fld>
            <a:endParaRPr lang="he-IL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1438" y="7938"/>
            <a:ext cx="9001125" cy="433387"/>
          </a:xfrm>
          <a:prstGeom prst="rect">
            <a:avLst/>
          </a:prstGeom>
          <a:solidFill>
            <a:srgbClr val="EEEDE6">
              <a:alpha val="67000"/>
            </a:srgbClr>
          </a:solidFill>
          <a:ln w="3175">
            <a:solidFill>
              <a:srgbClr val="FADF8F"/>
            </a:solidFill>
          </a:ln>
          <a:effectLst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1">
            <a:spAutoFit/>
          </a:bodyPr>
          <a:lstStyle/>
          <a:p>
            <a:pPr algn="ctr">
              <a:defRPr/>
            </a:pPr>
            <a:endParaRPr lang="he-IL" sz="1100" dirty="0">
              <a:solidFill>
                <a:srgbClr val="003300"/>
              </a:solidFill>
              <a:latin typeface="David" pitchFamily="34" charset="-79"/>
              <a:cs typeface="David" pitchFamily="34" charset="-79"/>
            </a:endParaRPr>
          </a:p>
          <a:p>
            <a:pPr algn="ctr">
              <a:defRPr/>
            </a:pPr>
            <a:endParaRPr lang="he-IL" sz="1100" dirty="0">
              <a:solidFill>
                <a:srgbClr val="003300"/>
              </a:solidFill>
              <a:latin typeface="David" pitchFamily="34" charset="-79"/>
              <a:cs typeface="David" pitchFamily="34" charset="-79"/>
            </a:endParaRPr>
          </a:p>
          <a:p>
            <a:pPr algn="ctr">
              <a:defRPr/>
            </a:pPr>
            <a:endParaRPr lang="he-IL" sz="1100" dirty="0">
              <a:solidFill>
                <a:srgbClr val="0033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107950" y="36513"/>
            <a:ext cx="971550" cy="392112"/>
          </a:xfrm>
          <a:prstGeom prst="roundRect">
            <a:avLst/>
          </a:prstGeom>
          <a:noFill/>
          <a:ln w="6350">
            <a:noFill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he-IL" sz="1050" dirty="0">
                <a:solidFill>
                  <a:srgbClr val="1F497D">
                    <a:lumMod val="75000"/>
                  </a:srgbClr>
                </a:solidFill>
                <a:latin typeface="David" pitchFamily="34" charset="-79"/>
                <a:cs typeface="David" pitchFamily="34" charset="-79"/>
              </a:rPr>
              <a:t>בשיתוף </a:t>
            </a:r>
            <a:endParaRPr lang="he-IL" sz="1100" dirty="0">
              <a:solidFill>
                <a:srgbClr val="1F497D">
                  <a:lumMod val="75000"/>
                </a:srgbClr>
              </a:solidFill>
              <a:latin typeface="David" pitchFamily="34" charset="-79"/>
              <a:cs typeface="David" pitchFamily="34" charset="-79"/>
            </a:endParaRPr>
          </a:p>
          <a:p>
            <a:pPr algn="ctr">
              <a:lnSpc>
                <a:spcPct val="90000"/>
              </a:lnSpc>
              <a:defRPr/>
            </a:pPr>
            <a:r>
              <a:rPr lang="he-IL" sz="1400" dirty="0">
                <a:solidFill>
                  <a:srgbClr val="1F497D">
                    <a:lumMod val="75000"/>
                  </a:srgbClr>
                </a:solidFill>
                <a:latin typeface="David" pitchFamily="34" charset="-79"/>
                <a:cs typeface="David" pitchFamily="34" charset="-79"/>
              </a:rPr>
              <a:t>משרד החינוך</a:t>
            </a:r>
            <a:endParaRPr lang="he-IL" sz="14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63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4988" y="7938"/>
            <a:ext cx="881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תמונה 17" descr="D:\א הכונן השוטף של נסים\לוגו\לוגו יכולות בפורמט איכותי\לוגו יכולות פורמט איכותי\5.png"/>
          <p:cNvPicPr>
            <a:picLocks noChangeAspect="1" noChangeArrowheads="1"/>
          </p:cNvPicPr>
          <p:nvPr/>
        </p:nvPicPr>
        <p:blipFill>
          <a:blip r:embed="rId3" cstate="print"/>
          <a:srcRect l="23349" t="20972" r="28532" b="39510"/>
          <a:stretch>
            <a:fillRect/>
          </a:stretch>
        </p:blipFill>
        <p:spPr bwMode="auto">
          <a:xfrm rot="60000">
            <a:off x="4249738" y="115888"/>
            <a:ext cx="481012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תמונה 18" descr="D:\א הכונן השוטף של נסים\לוגו\לוגו יכולות בפורמט איכותי\לוגו יכולות פורמט איכותי\5.png"/>
          <p:cNvPicPr>
            <a:picLocks noChangeAspect="1" noChangeArrowheads="1"/>
          </p:cNvPicPr>
          <p:nvPr/>
        </p:nvPicPr>
        <p:blipFill>
          <a:blip r:embed="rId3" cstate="print"/>
          <a:srcRect l="70416" t="23912" r="1540" b="10484"/>
          <a:stretch>
            <a:fillRect/>
          </a:stretch>
        </p:blipFill>
        <p:spPr bwMode="auto">
          <a:xfrm>
            <a:off x="4716463" y="80963"/>
            <a:ext cx="2698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תמונה 19" descr="D:\א הכונן השוטף של נסים\לוגו\לוגו יכולות בפורמט איכותי\לוגו יכולות פורמט איכותי\5.png"/>
          <p:cNvPicPr>
            <a:picLocks noChangeAspect="1"/>
          </p:cNvPicPr>
          <p:nvPr/>
        </p:nvPicPr>
        <p:blipFill>
          <a:blip r:embed="rId4" cstate="print"/>
          <a:srcRect l="1379" t="76178" r="28966" b="10770"/>
          <a:stretch>
            <a:fillRect/>
          </a:stretch>
        </p:blipFill>
        <p:spPr bwMode="auto">
          <a:xfrm>
            <a:off x="4211638" y="309563"/>
            <a:ext cx="498475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מלבן מעוגל 11"/>
          <p:cNvSpPr/>
          <p:nvPr/>
        </p:nvSpPr>
        <p:spPr>
          <a:xfrm>
            <a:off x="612775" y="1196752"/>
            <a:ext cx="7918450" cy="36036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1" anchor="ctr"/>
          <a:lstStyle/>
          <a:p>
            <a:pPr>
              <a:buClr>
                <a:srgbClr val="000066"/>
              </a:buClr>
              <a:buSzPct val="150000"/>
              <a:defRPr/>
            </a:pPr>
            <a:r>
              <a:rPr lang="he-IL" sz="2200" dirty="0">
                <a:solidFill>
                  <a:prstClr val="white"/>
                </a:solidFill>
              </a:rPr>
              <a:t>תוכן השקפים</a:t>
            </a:r>
            <a:endParaRPr lang="he-IL" sz="1400" b="1" dirty="0">
              <a:solidFill>
                <a:prstClr val="whit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מלבן מעוגל 14"/>
          <p:cNvSpPr/>
          <p:nvPr/>
        </p:nvSpPr>
        <p:spPr>
          <a:xfrm>
            <a:off x="612775" y="1665256"/>
            <a:ext cx="7918450" cy="4068000"/>
          </a:xfrm>
          <a:prstGeom prst="round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1" anchor="ctr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e-IL" sz="1600" dirty="0">
                <a:solidFill>
                  <a:prstClr val="white"/>
                </a:solidFill>
                <a:latin typeface="David" panose="020E0502060401010101" pitchFamily="34" charset="-79"/>
              </a:rPr>
              <a:t>אודות הנתונים ומקורות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e-IL" sz="1500" dirty="0">
                <a:solidFill>
                  <a:prstClr val="white"/>
                </a:solidFill>
              </a:rPr>
              <a:t>חלק א' – </a:t>
            </a:r>
            <a:r>
              <a:rPr lang="he-IL" sz="1500" u="sng" dirty="0">
                <a:solidFill>
                  <a:prstClr val="white"/>
                </a:solidFill>
              </a:rPr>
              <a:t>רקע- ישראל</a:t>
            </a:r>
            <a:r>
              <a:rPr lang="he-IL" sz="1500" dirty="0">
                <a:solidFill>
                  <a:prstClr val="white"/>
                </a:solidFill>
              </a:rPr>
              <a:t>, זכאים לבגרות ופערים בין ישובים ממדרגי טיפוח שונים ובין מגזרים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e-IL" sz="1600" dirty="0">
                <a:solidFill>
                  <a:prstClr val="white"/>
                </a:solidFill>
              </a:rPr>
              <a:t>חלק ב'- תכנית יכולות מקצוע/</a:t>
            </a:r>
            <a:r>
              <a:rPr lang="he-IL" sz="1600" dirty="0" err="1">
                <a:solidFill>
                  <a:prstClr val="white"/>
                </a:solidFill>
              </a:rPr>
              <a:t>ות</a:t>
            </a:r>
            <a:r>
              <a:rPr lang="he-IL" sz="1600" dirty="0">
                <a:solidFill>
                  <a:prstClr val="white"/>
                </a:solidFill>
              </a:rPr>
              <a:t> </a:t>
            </a:r>
            <a:r>
              <a:rPr lang="he-IL" sz="1600" u="sng" dirty="0">
                <a:solidFill>
                  <a:prstClr val="white"/>
                </a:solidFill>
              </a:rPr>
              <a:t>חסם לבגרות</a:t>
            </a:r>
            <a:r>
              <a:rPr lang="he-IL" sz="1600" dirty="0">
                <a:solidFill>
                  <a:prstClr val="white"/>
                </a:solidFill>
              </a:rPr>
              <a:t> </a:t>
            </a:r>
            <a:r>
              <a:rPr lang="he-IL" sz="1100" dirty="0">
                <a:solidFill>
                  <a:prstClr val="white"/>
                </a:solidFill>
              </a:rPr>
              <a:t>- היקפי פעילות ותוצאות, תשס"א – תשע"ד</a:t>
            </a:r>
            <a:endParaRPr lang="he-IL" sz="1500" dirty="0">
              <a:solidFill>
                <a:prstClr val="white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e-IL" sz="1600" dirty="0">
                <a:solidFill>
                  <a:prstClr val="white"/>
                </a:solidFill>
              </a:rPr>
              <a:t>חלק ג'- תכנית יכולות </a:t>
            </a:r>
            <a:r>
              <a:rPr lang="he-IL" sz="1600" u="sng" dirty="0">
                <a:solidFill>
                  <a:prstClr val="white"/>
                </a:solidFill>
              </a:rPr>
              <a:t>סטארט</a:t>
            </a:r>
            <a:r>
              <a:rPr lang="he-IL" sz="1600" dirty="0">
                <a:solidFill>
                  <a:prstClr val="white"/>
                </a:solidFill>
              </a:rPr>
              <a:t> - לבגרות ולמניעת נשירה </a:t>
            </a:r>
            <a:r>
              <a:rPr lang="he-IL" sz="1100" dirty="0">
                <a:solidFill>
                  <a:prstClr val="white"/>
                </a:solidFill>
              </a:rPr>
              <a:t>- היקפי פעילות ותוצאות, תשס"ז – תשע"ג</a:t>
            </a:r>
            <a:endParaRPr lang="he-IL" sz="1500" dirty="0">
              <a:solidFill>
                <a:prstClr val="white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e-IL" sz="1600" dirty="0">
                <a:solidFill>
                  <a:prstClr val="white"/>
                </a:solidFill>
              </a:rPr>
              <a:t>חלק ד'- תכניות יכולות בבאר שבע (מגזר יהודי), תשס"ו – תשע"ג</a:t>
            </a:r>
          </a:p>
          <a:p>
            <a:pPr marL="1257300" lvl="2" indent="-342900">
              <a:lnSpc>
                <a:spcPts val="1000"/>
              </a:lnSpc>
              <a:spcAft>
                <a:spcPts val="600"/>
              </a:spcAft>
              <a:defRPr/>
            </a:pPr>
            <a:r>
              <a:rPr lang="he-IL" sz="1100" dirty="0">
                <a:solidFill>
                  <a:prstClr val="white"/>
                </a:solidFill>
              </a:rPr>
              <a:t>היקפים, תוצאות וחלקם היחסי של הזכאים לבגרות בעיר ממשתתפי תכניות יכולות</a:t>
            </a:r>
            <a:endParaRPr lang="he-IL" sz="1500" dirty="0">
              <a:solidFill>
                <a:prstClr val="white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e-IL" sz="1600" dirty="0">
                <a:solidFill>
                  <a:prstClr val="white"/>
                </a:solidFill>
              </a:rPr>
              <a:t>חלק ה' – תכניות יכולות במגזר הדרוזי, תשס"ו – תשע"ג</a:t>
            </a:r>
          </a:p>
          <a:p>
            <a:pPr marL="1257300" lvl="4" indent="-342900">
              <a:lnSpc>
                <a:spcPts val="1000"/>
              </a:lnSpc>
              <a:spcAft>
                <a:spcPts val="600"/>
              </a:spcAft>
              <a:defRPr/>
            </a:pPr>
            <a:r>
              <a:rPr lang="he-IL" sz="1100" dirty="0">
                <a:solidFill>
                  <a:prstClr val="white"/>
                </a:solidFill>
              </a:rPr>
              <a:t>היקפים, תוצאות וחלקם היחסי של הזכאים לבגרות במגזר ממשתתפי תכניות יכולות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e-IL" sz="1600" dirty="0">
                <a:solidFill>
                  <a:prstClr val="white"/>
                </a:solidFill>
              </a:rPr>
              <a:t>חלק ו' – תכניות יכולות במגזר הבדואי בנגב, תשס"ו – </a:t>
            </a:r>
            <a:r>
              <a:rPr lang="he-IL" sz="1600" dirty="0" smtClean="0">
                <a:solidFill>
                  <a:prstClr val="white"/>
                </a:solidFill>
              </a:rPr>
              <a:t>תשע"ג</a:t>
            </a:r>
            <a:endParaRPr lang="he-IL" sz="1600" dirty="0">
              <a:solidFill>
                <a:prstClr val="white"/>
              </a:solidFill>
            </a:endParaRPr>
          </a:p>
          <a:p>
            <a:pPr marL="1257300" lvl="4" indent="-342900">
              <a:lnSpc>
                <a:spcPts val="1000"/>
              </a:lnSpc>
              <a:spcAft>
                <a:spcPts val="600"/>
              </a:spcAft>
              <a:defRPr/>
            </a:pPr>
            <a:r>
              <a:rPr lang="he-IL" sz="1100" dirty="0">
                <a:solidFill>
                  <a:prstClr val="white"/>
                </a:solidFill>
              </a:rPr>
              <a:t>היקפים, תוצאות וחלקם היחסי של הזכאים לבגרות במגזר ממשתתפי תכניות </a:t>
            </a:r>
            <a:r>
              <a:rPr lang="he-IL" sz="1100" dirty="0" smtClean="0">
                <a:solidFill>
                  <a:prstClr val="white"/>
                </a:solidFill>
              </a:rPr>
              <a:t>יכולות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e-IL" sz="1600" dirty="0" smtClean="0">
                <a:solidFill>
                  <a:prstClr val="white"/>
                </a:solidFill>
              </a:rPr>
              <a:t>נספחים</a:t>
            </a:r>
            <a:endParaRPr lang="he-IL" sz="1600" dirty="0">
              <a:solidFill>
                <a:prstClr val="white"/>
              </a:solidFill>
            </a:endParaRPr>
          </a:p>
        </p:txBody>
      </p:sp>
      <p:grpSp>
        <p:nvGrpSpPr>
          <p:cNvPr id="2" name="קבוצה 15"/>
          <p:cNvGrpSpPr>
            <a:grpSpLocks/>
          </p:cNvGrpSpPr>
          <p:nvPr/>
        </p:nvGrpSpPr>
        <p:grpSpPr bwMode="auto">
          <a:xfrm>
            <a:off x="8093075" y="5799671"/>
            <a:ext cx="403225" cy="401637"/>
            <a:chOff x="5824770" y="2284373"/>
            <a:chExt cx="403930" cy="402833"/>
          </a:xfrm>
        </p:grpSpPr>
        <p:sp>
          <p:nvSpPr>
            <p:cNvPr id="22" name="תרשים זרימה: תהליך חלופי 21"/>
            <p:cNvSpPr/>
            <p:nvPr/>
          </p:nvSpPr>
          <p:spPr>
            <a:xfrm rot="5400000">
              <a:off x="5825319" y="2283824"/>
              <a:ext cx="402833" cy="403930"/>
            </a:xfrm>
            <a:prstGeom prst="flowChartAlternateProcess">
              <a:avLst/>
            </a:prstGeom>
            <a:solidFill>
              <a:srgbClr val="777777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תרשים זרימה: תהליך חלופי 4"/>
            <p:cNvSpPr/>
            <p:nvPr/>
          </p:nvSpPr>
          <p:spPr>
            <a:xfrm>
              <a:off x="5843853" y="2303480"/>
              <a:ext cx="365763" cy="364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390" tIns="36195" rIns="72390" bIns="36195" spcCol="1270" anchor="ctr"/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he-IL" sz="19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3" name="קבוצה 23"/>
          <p:cNvGrpSpPr/>
          <p:nvPr/>
        </p:nvGrpSpPr>
        <p:grpSpPr>
          <a:xfrm>
            <a:off x="719572" y="5834223"/>
            <a:ext cx="7308428" cy="360000"/>
            <a:chOff x="195185" y="2624824"/>
            <a:chExt cx="6609596" cy="491512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25" name="תרשים זרימה: תהליך חלופי 24"/>
            <p:cNvSpPr/>
            <p:nvPr/>
          </p:nvSpPr>
          <p:spPr>
            <a:xfrm>
              <a:off x="195185" y="2624824"/>
              <a:ext cx="6609596" cy="491512"/>
            </a:xfrm>
            <a:prstGeom prst="flowChartAlternateProcess">
              <a:avLst/>
            </a:prstGeom>
            <a:gradFill rotWithShape="0">
              <a:gsLst>
                <a:gs pos="0">
                  <a:schemeClr val="bg2">
                    <a:lumMod val="90000"/>
                  </a:schemeClr>
                </a:gs>
                <a:gs pos="80000">
                  <a:schemeClr val="bg2">
                    <a:lumMod val="9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</a:gradFill>
            <a:ln w="6350">
              <a:noFill/>
            </a:ln>
            <a:effectLst/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תרשים זרימה: תהליך חלופי 4"/>
            <p:cNvSpPr/>
            <p:nvPr/>
          </p:nvSpPr>
          <p:spPr>
            <a:xfrm>
              <a:off x="219178" y="2648817"/>
              <a:ext cx="6561610" cy="4435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106680" bIns="53340" spcCol="1270" anchor="ctr"/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he-IL" sz="2400" b="1" dirty="0">
                  <a:solidFill>
                    <a:srgbClr val="EEECE1">
                      <a:lumMod val="25000"/>
                    </a:srgb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מחזקים את הפריפריה ואת בית הספר הציבורי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825971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רשים 1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225550"/>
            <a:ext cx="6669087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תרשים 1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152525"/>
            <a:ext cx="591343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רשים 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152525"/>
            <a:ext cx="667543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טבלה 12"/>
          <p:cNvGraphicFramePr>
            <a:graphicFrameLocks noGrp="1"/>
          </p:cNvGraphicFramePr>
          <p:nvPr/>
        </p:nvGraphicFramePr>
        <p:xfrm>
          <a:off x="71438" y="1916113"/>
          <a:ext cx="1871662" cy="239395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1086312"/>
                <a:gridCol w="785350"/>
              </a:tblGrid>
              <a:tr h="611926"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ההפרש/</a:t>
                      </a:r>
                      <a:r>
                        <a:rPr lang="he-IL" sz="1200" u="none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העליה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בזכאים לבגרות מתלמידי </a:t>
                      </a:r>
                      <a:r>
                        <a:rPr lang="he-IL" sz="1200" u="none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יב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',</a:t>
                      </a:r>
                      <a:r>
                        <a:rPr lang="he-IL" sz="1200" u="none" strike="noStrike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ברשויות עפ"י מדרג טיפוח, תשס"ו – תשע"ג,</a:t>
                      </a:r>
                    </a:p>
                  </a:txBody>
                  <a:tcPr marL="0" marR="0" marT="0" marB="0" anchor="b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1799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מדרג טיפוח</a:t>
                      </a:r>
                      <a:endParaRPr lang="he-IL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הפרש/עליה</a:t>
                      </a:r>
                      <a:endParaRPr lang="he-IL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280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6.6%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80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1.באר שבע - נמוך</a:t>
                      </a:r>
                      <a:endParaRPr lang="he-IL" sz="1200" b="1" i="0" u="none" strike="noStrike" dirty="0">
                        <a:solidFill>
                          <a:srgbClr val="C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15.3%</a:t>
                      </a:r>
                      <a:endParaRPr lang="he-IL" sz="1100" b="1" i="0" u="none" strike="noStrike" dirty="0">
                        <a:solidFill>
                          <a:srgbClr val="C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806">
                <a:tc>
                  <a:txBody>
                    <a:bodyPr/>
                    <a:lstStyle/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2.מדרג טיפוח בינוני</a:t>
                      </a:r>
                      <a:endParaRPr kumimoji="0" lang="he-I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7.6%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806">
                <a:tc>
                  <a:txBody>
                    <a:bodyPr/>
                    <a:lstStyle/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3.מדרג טיפוח גבוה</a:t>
                      </a: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7.4%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80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4.מדרג טיפוח נמוך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71987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3.2%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4" name="Text Box 22"/>
          <p:cNvSpPr txBox="1">
            <a:spLocks noGrp="1"/>
          </p:cNvSpPr>
          <p:nvPr/>
        </p:nvSpPr>
        <p:spPr bwMode="auto">
          <a:xfrm>
            <a:off x="0" y="6448425"/>
            <a:ext cx="6937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>
            <a:off x="2952750" y="476250"/>
            <a:ext cx="3238500" cy="504825"/>
          </a:xfrm>
          <a:prstGeom prst="roundRect">
            <a:avLst>
              <a:gd name="adj" fmla="val 16667"/>
            </a:avLst>
          </a:pr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spcBef>
                <a:spcPts val="600"/>
              </a:spcBef>
            </a:pPr>
            <a:r>
              <a:rPr lang="he-IL" altLang="he-IL" sz="140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ברמה המגזרית/יישובית</a:t>
            </a:r>
          </a:p>
          <a:p>
            <a:pPr algn="ctr" rtl="1" eaLnBrk="1" hangingPunct="1">
              <a:lnSpc>
                <a:spcPts val="2400"/>
              </a:lnSpc>
            </a:pPr>
            <a:r>
              <a:rPr lang="he-IL" altLang="he-IL" sz="2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באר שבע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71438" y="7938"/>
            <a:ext cx="9001125" cy="360362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3817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80963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7775575" y="188913"/>
            <a:ext cx="1260475" cy="179387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3819" name="תמונה 28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198438"/>
            <a:ext cx="4826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20" name="תמונה 29" descr="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52400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TextBox 30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738" y="-36513"/>
            <a:ext cx="3292475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22" name="תמונה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163" y="5794375"/>
            <a:ext cx="5353050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612775" y="6480175"/>
            <a:ext cx="7918450" cy="276225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>
                <a:alpha val="85097"/>
              </a:srgbClr>
            </a:solidFill>
            <a:miter lim="800000"/>
            <a:headEnd/>
            <a:tailEnd/>
          </a:ln>
        </p:spPr>
        <p:txBody>
          <a:bodyPr lIns="0" tIns="1800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החל מתש"ע, תכניות סטארט וחסם של יכולות פועלות בחסות אקדמית של ביה"ס לחינוך, אוניברסיטת תל אביב. כל נתוני תכנית יכולות לבגרות ולמניעת נשירה – סטארט בכל השנים התקבלו מהנהלות בתי                                        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הספר וחתומים ע"י ההנהלות וכל התוצאות והעיבודים מבוססים על נתונים אלה. בשנים תשס"ט, תשע"א, תשע"ב הנתונים והתוצאות נבדקו ואושרו על ידי אוניברסיטת תל אביב.  נתוני תכנית יכולות לבגרות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– מקצוע חסם בכל השנים, התקבלו מהנהלות בתיה"ס המשתתפים. נתונים, דוחות ותוצאות תכנית יכולות לבגרות – מקצוע חסם, תש"ע עד תשע"ג, נבדקו ואושרו ע"י ביה"ס לחינוך – אוניברסיטת תל אביב.</a:t>
            </a:r>
          </a:p>
        </p:txBody>
      </p:sp>
      <p:pic>
        <p:nvPicPr>
          <p:cNvPr id="33824" name="תמונה 21" descr="https://encrypted-tbn1.gstatic.com/images?q=tbn:ANd9GcR9cN9EsWhZzv7yd2VJu4kxa4DM2_-hTyft--Lqc5SMhkOKVZWR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24628"/>
          <a:stretch>
            <a:fillRect/>
          </a:stretch>
        </p:blipFill>
        <p:spPr bwMode="auto">
          <a:xfrm>
            <a:off x="7235825" y="6559550"/>
            <a:ext cx="1216025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מלבן 16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235700"/>
            <a:ext cx="7905750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266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טבלה 12"/>
          <p:cNvGraphicFramePr>
            <a:graphicFrameLocks noGrp="1"/>
          </p:cNvGraphicFramePr>
          <p:nvPr/>
        </p:nvGraphicFramePr>
        <p:xfrm>
          <a:off x="71438" y="2098675"/>
          <a:ext cx="2052637" cy="2101848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1278846"/>
                <a:gridCol w="773791"/>
              </a:tblGrid>
              <a:tr h="612131"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ההפרש/</a:t>
                      </a:r>
                      <a:r>
                        <a:rPr lang="he-IL" sz="1200" u="none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העליה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בזכאים לבגרות מתלמידי </a:t>
                      </a:r>
                      <a:r>
                        <a:rPr lang="he-IL" sz="1200" u="none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יב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',</a:t>
                      </a:r>
                      <a:r>
                        <a:rPr lang="he-IL" sz="1200" u="none" strike="noStrike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בישראל</a:t>
                      </a:r>
                      <a:r>
                        <a:rPr lang="he-IL" sz="1200" u="none" strike="noStrike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ובמגזר היהודי, תשס"ו – תשע"ג,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1810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מגזר</a:t>
                      </a:r>
                      <a:endParaRPr lang="he-IL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12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הפרש/עליה</a:t>
                      </a:r>
                      <a:endParaRPr lang="he-IL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290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12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6.6%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0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 באר שבע</a:t>
                      </a:r>
                      <a:endParaRPr lang="he-IL" sz="1400" b="1" i="0" u="none" strike="noStrike" dirty="0">
                        <a:solidFill>
                          <a:srgbClr val="C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12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15.3%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04">
                <a:tc>
                  <a:txBody>
                    <a:bodyPr/>
                    <a:lstStyle/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2.מגזר יהודי כולל חרדים</a:t>
                      </a:r>
                      <a:endParaRPr kumimoji="0" lang="he-I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10.9%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04">
                <a:tc>
                  <a:txBody>
                    <a:bodyPr/>
                    <a:lstStyle/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3.מגזר יהודי ללא חרדים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7.0%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30" name="Text Box 14"/>
          <p:cNvSpPr txBox="1">
            <a:spLocks noGrp="1"/>
          </p:cNvSpPr>
          <p:nvPr/>
        </p:nvSpPr>
        <p:spPr bwMode="auto">
          <a:xfrm>
            <a:off x="0" y="6356350"/>
            <a:ext cx="6937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</a:t>
            </a:r>
          </a:p>
        </p:txBody>
      </p:sp>
      <p:pic>
        <p:nvPicPr>
          <p:cNvPr id="12" name="תרשים 1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189038"/>
            <a:ext cx="58705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תרשים 1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189038"/>
            <a:ext cx="5943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רשים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163" y="1189038"/>
            <a:ext cx="66738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2952750" y="476250"/>
            <a:ext cx="3238500" cy="504825"/>
          </a:xfrm>
          <a:prstGeom prst="roundRect">
            <a:avLst>
              <a:gd name="adj" fmla="val 16667"/>
            </a:avLst>
          </a:pr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spcBef>
                <a:spcPts val="600"/>
              </a:spcBef>
            </a:pPr>
            <a:r>
              <a:rPr lang="he-IL" altLang="he-IL" sz="140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ברמה המגזרית/יישובית</a:t>
            </a:r>
          </a:p>
          <a:p>
            <a:pPr algn="ctr" rtl="1" eaLnBrk="1" hangingPunct="1">
              <a:lnSpc>
                <a:spcPts val="2400"/>
              </a:lnSpc>
            </a:pPr>
            <a:r>
              <a:rPr lang="he-IL" altLang="he-IL" sz="2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באר שבע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71438" y="7938"/>
            <a:ext cx="9001125" cy="360362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4836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80963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7775575" y="188913"/>
            <a:ext cx="1260475" cy="179387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838" name="תמונה 30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198438"/>
            <a:ext cx="4826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39" name="תמונה 31" descr="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52400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TextBox 32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738" y="-36513"/>
            <a:ext cx="3292475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41" name="תמונה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762625"/>
            <a:ext cx="5091113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612775" y="6480175"/>
            <a:ext cx="7918450" cy="276225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>
                <a:alpha val="85097"/>
              </a:srgbClr>
            </a:solidFill>
            <a:miter lim="800000"/>
            <a:headEnd/>
            <a:tailEnd/>
          </a:ln>
        </p:spPr>
        <p:txBody>
          <a:bodyPr lIns="0" tIns="1800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החל מתש"ע, תכניות סטארט וחסם של יכולות פועלות בחסות אקדמית של ביה"ס לחינוך, אוניברסיטת תל אביב. כל נתוני תכנית יכולות לבגרות ולמניעת נשירה – סטארט בכל השנים התקבלו מהנהלות בתי                                        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הספר וחתומים ע"י ההנהלות וכל התוצאות והעיבודים מבוססים על נתונים אלה. בשנים תשס"ט, תשע"א, תשע"ב הנתונים והתוצאות נבדקו ואושרו על ידי אוניברסיטת תל אביב.  נתוני תכנית יכולות לבגרות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– מקצוע חסם בכל השנים, התקבלו מהנהלות בתיה"ס המשתתפים. נתונים, דוחות ותוצאות תכנית יכולות לבגרות – מקצוע חסם, תש"ע עד תשע"ג, נבדקו ואושרו ע"י ביה"ס לחינוך – אוניברסיטת תל אביב.</a:t>
            </a:r>
          </a:p>
        </p:txBody>
      </p:sp>
      <p:pic>
        <p:nvPicPr>
          <p:cNvPr id="34843" name="תמונה 20" descr="https://encrypted-tbn1.gstatic.com/images?q=tbn:ANd9GcR9cN9EsWhZzv7yd2VJu4kxa4DM2_-hTyft--Lqc5SMhkOKVZWR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24628"/>
          <a:stretch>
            <a:fillRect/>
          </a:stretch>
        </p:blipFill>
        <p:spPr bwMode="auto">
          <a:xfrm>
            <a:off x="7235825" y="6559550"/>
            <a:ext cx="1216025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מלבן 16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235700"/>
            <a:ext cx="7905750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851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Grp="1"/>
          </p:cNvSpPr>
          <p:nvPr/>
        </p:nvSpPr>
        <p:spPr bwMode="auto">
          <a:xfrm>
            <a:off x="0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719263" y="1016000"/>
            <a:ext cx="5705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ts val="1925"/>
              </a:lnSpc>
              <a:spcBef>
                <a:spcPts val="1200"/>
              </a:spcBef>
            </a:pPr>
            <a:r>
              <a:rPr lang="he-IL" altLang="he-IL" sz="16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3. זכאים לבגרות ממשתתפי יכולות, </a:t>
            </a:r>
            <a:r>
              <a:rPr lang="he-IL" altLang="he-IL" b="1" u="sng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מכלל הזכאים לבגרות</a:t>
            </a:r>
            <a:r>
              <a:rPr lang="he-IL" altLang="he-IL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16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בבאר שבע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648575" y="1233488"/>
            <a:ext cx="7762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/>
            <a:r>
              <a:rPr lang="he-IL" altLang="he-IL" sz="1600">
                <a:solidFill>
                  <a:srgbClr val="9900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בתשע"ג</a:t>
            </a:r>
            <a:endParaRPr lang="he-IL" altLang="he-IL" sz="1600">
              <a:solidFill>
                <a:srgbClr val="99003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דיאגרמה 1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350" y="1408113"/>
            <a:ext cx="76136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Line 6"/>
          <p:cNvCxnSpPr>
            <a:cxnSpLocks noChangeShapeType="1"/>
          </p:cNvCxnSpPr>
          <p:nvPr/>
        </p:nvCxnSpPr>
        <p:spPr bwMode="auto">
          <a:xfrm>
            <a:off x="4643438" y="3402013"/>
            <a:ext cx="0" cy="2484437"/>
          </a:xfrm>
          <a:prstGeom prst="line">
            <a:avLst/>
          </a:prstGeom>
          <a:noFill/>
          <a:ln w="9525">
            <a:solidFill>
              <a:srgbClr val="1737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1438" y="7938"/>
            <a:ext cx="9001125" cy="360362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5848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80963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7775575" y="188913"/>
            <a:ext cx="1260475" cy="179387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850" name="תמונה 23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198438"/>
            <a:ext cx="4826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תמונה 24" descr="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52400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TextBox 2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738" y="-36513"/>
            <a:ext cx="3292475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2952750" y="476250"/>
            <a:ext cx="3238500" cy="504825"/>
          </a:xfrm>
          <a:prstGeom prst="roundRect">
            <a:avLst>
              <a:gd name="adj" fmla="val 16667"/>
            </a:avLst>
          </a:pr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spcBef>
                <a:spcPts val="600"/>
              </a:spcBef>
            </a:pPr>
            <a:r>
              <a:rPr lang="he-IL" altLang="he-IL" sz="140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ברמה המגזרית/יישובית</a:t>
            </a:r>
          </a:p>
          <a:p>
            <a:pPr algn="ctr" rtl="1" eaLnBrk="1" hangingPunct="1">
              <a:lnSpc>
                <a:spcPts val="2400"/>
              </a:lnSpc>
            </a:pPr>
            <a:r>
              <a:rPr lang="he-IL" altLang="he-IL" sz="2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באר שבע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612775" y="6546850"/>
            <a:ext cx="7918450" cy="276225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>
                <a:alpha val="85097"/>
              </a:srgbClr>
            </a:solidFill>
            <a:miter lim="800000"/>
            <a:headEnd/>
            <a:tailEnd/>
          </a:ln>
        </p:spPr>
        <p:txBody>
          <a:bodyPr lIns="0" tIns="1800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החל מתש"ע, תכניות סטארט וחסם של יכולות פועלות בחסות אקדמית של ביה"ס לחינוך, אוניברסיטת תל אביב. כל נתוני תכנית יכולות לבגרות ולמניעת נשירה – סטארט בכל השנים התקבלו מהנהלות בתי                                        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הספר וחתומים ע"י ההנהלות וכל התוצאות והעיבודים מבוססים על נתונים אלה. בשנים תשס"ט, תשע"א, תשע"ב הנתונים והתוצאות נבדקו ואושרו על ידי אוניברסיטת תל אביב.  נתוני תכנית יכולות לבגרות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– מקצוע חסם בכל השנים, התקבלו מהנהלות בתיה"ס המשתתפים. נתונים, דוחות ותוצאות תכנית יכולות לבגרות – מקצוע חסם, תש"ע עד תשע"ג, נבדקו ואושרו ע"י ביה"ס לחינוך – אוניברסיטת תל אביב.</a:t>
            </a:r>
          </a:p>
        </p:txBody>
      </p:sp>
      <p:pic>
        <p:nvPicPr>
          <p:cNvPr id="35855" name="תמונה 20" descr="https://encrypted-tbn1.gstatic.com/images?q=tbn:ANd9GcR9cN9EsWhZzv7yd2VJu4kxa4DM2_-hTyft--Lqc5SMhkOKVZWR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24628"/>
          <a:stretch>
            <a:fillRect/>
          </a:stretch>
        </p:blipFill>
        <p:spPr bwMode="auto">
          <a:xfrm>
            <a:off x="7235825" y="6626225"/>
            <a:ext cx="1216025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מלבן 26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21425"/>
            <a:ext cx="7905750" cy="1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תרשים 27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914650"/>
            <a:ext cx="39687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תרשים 28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38" y="2914650"/>
            <a:ext cx="39687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108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0" y="64277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545DBC2-3571-484B-B50A-698A34B9E723}" type="slidenum">
              <a:rPr lang="he-IL" smtClean="0"/>
              <a:pPr/>
              <a:t>23</a:t>
            </a:fld>
            <a:endParaRPr lang="he-IL" smtClean="0"/>
          </a:p>
        </p:txBody>
      </p:sp>
      <p:sp>
        <p:nvSpPr>
          <p:cNvPr id="14" name="מלבן מעוגל 13"/>
          <p:cNvSpPr/>
          <p:nvPr/>
        </p:nvSpPr>
        <p:spPr>
          <a:xfrm>
            <a:off x="1872000" y="2096852"/>
            <a:ext cx="5400000" cy="2160000"/>
          </a:xfrm>
          <a:prstGeom prst="roundRect">
            <a:avLst/>
          </a:prstGeom>
          <a:solidFill>
            <a:srgbClr val="CC3300">
              <a:alpha val="89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0" rIns="36000" bIns="0" rtlCol="1" anchor="ctr"/>
          <a:lstStyle/>
          <a:p>
            <a:pPr algn="ctr">
              <a:lnSpc>
                <a:spcPct val="90000"/>
              </a:lnSpc>
              <a:buClr>
                <a:srgbClr val="000066"/>
              </a:buClr>
              <a:buSzPct val="150000"/>
              <a:defRPr/>
            </a:pPr>
            <a:r>
              <a:rPr lang="he-IL" sz="32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חלק </a:t>
            </a:r>
            <a:r>
              <a:rPr lang="he-IL" sz="3200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ה'</a:t>
            </a:r>
          </a:p>
          <a:p>
            <a:pPr algn="ctr">
              <a:lnSpc>
                <a:spcPct val="90000"/>
              </a:lnSpc>
              <a:buClr>
                <a:srgbClr val="000066"/>
              </a:buClr>
              <a:buSzPct val="150000"/>
              <a:defRPr/>
            </a:pPr>
            <a:r>
              <a:rPr lang="he-IL" sz="3200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</a:t>
            </a:r>
            <a:r>
              <a:rPr lang="he-IL" sz="32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ברמה המגזרית</a:t>
            </a:r>
          </a:p>
          <a:p>
            <a:pPr algn="ctr">
              <a:lnSpc>
                <a:spcPct val="80000"/>
              </a:lnSpc>
              <a:defRPr/>
            </a:pPr>
            <a:r>
              <a:rPr lang="he-IL" sz="4800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המגזר הדרוזי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00"/>
            </a:srgbClr>
          </a:solidFill>
          <a:ln w="3175">
            <a:solidFill>
              <a:srgbClr val="FADF8F"/>
            </a:solidFill>
          </a:ln>
          <a:effectLst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1">
            <a:spAutoFit/>
          </a:bodyPr>
          <a:lstStyle/>
          <a:p>
            <a:pPr algn="ctr">
              <a:defRPr/>
            </a:pPr>
            <a:endParaRPr lang="he-IL" sz="1100" dirty="0">
              <a:solidFill>
                <a:srgbClr val="003300"/>
              </a:solidFill>
              <a:latin typeface="David" pitchFamily="34" charset="-79"/>
              <a:cs typeface="David" pitchFamily="34" charset="-79"/>
            </a:endParaRPr>
          </a:p>
          <a:p>
            <a:pPr algn="ctr">
              <a:defRPr/>
            </a:pPr>
            <a:endParaRPr lang="he-IL" sz="1100" dirty="0">
              <a:solidFill>
                <a:srgbClr val="003300"/>
              </a:solidFill>
              <a:latin typeface="David" pitchFamily="34" charset="-79"/>
              <a:cs typeface="David" pitchFamily="34" charset="-79"/>
            </a:endParaRPr>
          </a:p>
          <a:p>
            <a:pPr algn="ctr">
              <a:defRPr/>
            </a:pPr>
            <a:endParaRPr lang="he-IL" sz="1100" dirty="0">
              <a:solidFill>
                <a:srgbClr val="00330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7899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3" y="115888"/>
            <a:ext cx="5603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מלבן 23"/>
          <p:cNvSpPr/>
          <p:nvPr/>
        </p:nvSpPr>
        <p:spPr>
          <a:xfrm>
            <a:off x="7775575" y="215900"/>
            <a:ext cx="1260475" cy="179388"/>
          </a:xfrm>
          <a:prstGeom prst="rect">
            <a:avLst/>
          </a:prstGeom>
          <a:solidFill>
            <a:schemeClr val="lt2">
              <a:alpha val="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1" anchor="ctr"/>
          <a:lstStyle/>
          <a:p>
            <a:pPr>
              <a:lnSpc>
                <a:spcPts val="1200"/>
              </a:lnSpc>
              <a:defRPr/>
            </a:pPr>
            <a:r>
              <a:rPr lang="he-IL" sz="800" i="1" dirty="0">
                <a:solidFill>
                  <a:srgbClr val="006600"/>
                </a:solidFill>
              </a:rPr>
              <a:t>יש  </a:t>
            </a:r>
            <a:r>
              <a:rPr lang="he-IL" sz="900" i="1" dirty="0">
                <a:solidFill>
                  <a:srgbClr val="006600"/>
                </a:solidFill>
              </a:rPr>
              <a:t>                     </a:t>
            </a:r>
            <a:r>
              <a:rPr lang="he-IL" sz="800" i="1" dirty="0">
                <a:solidFill>
                  <a:srgbClr val="006600"/>
                </a:solidFill>
              </a:rPr>
              <a:t>בפריפריה</a:t>
            </a:r>
            <a:endParaRPr lang="he-IL" sz="1600" dirty="0">
              <a:solidFill>
                <a:prstClr val="white"/>
              </a:solidFill>
            </a:endParaRPr>
          </a:p>
        </p:txBody>
      </p:sp>
      <p:pic>
        <p:nvPicPr>
          <p:cNvPr id="37901" name="תמונה 24" descr="D:\א הכונן השוטף של נסים\לוגו\לוגו יכולות בפורמט איכותי\לוגו יכולות פורמט איכותי\5.png"/>
          <p:cNvPicPr>
            <a:picLocks noChangeAspect="1" noChangeArrowheads="1"/>
          </p:cNvPicPr>
          <p:nvPr/>
        </p:nvPicPr>
        <p:blipFill>
          <a:blip r:embed="rId3" cstate="print"/>
          <a:srcRect l="23349" t="20972" r="28532" b="39510"/>
          <a:stretch>
            <a:fillRect/>
          </a:stretch>
        </p:blipFill>
        <p:spPr bwMode="auto">
          <a:xfrm rot="60000">
            <a:off x="8245475" y="215900"/>
            <a:ext cx="4826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תמונה 25" descr="D:\א הכונן השוטף של נסים\לוגו\לוגו יכולות בפורמט איכותי\לוגו יכולות פורמט איכותי\5.png"/>
          <p:cNvPicPr>
            <a:picLocks noChangeAspect="1"/>
          </p:cNvPicPr>
          <p:nvPr/>
        </p:nvPicPr>
        <p:blipFill>
          <a:blip r:embed="rId4" cstate="print"/>
          <a:srcRect l="70416" t="23912" r="1540" b="10484"/>
          <a:stretch>
            <a:fillRect/>
          </a:stretch>
        </p:blipFill>
        <p:spPr bwMode="auto">
          <a:xfrm>
            <a:off x="8748713" y="179388"/>
            <a:ext cx="168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טבלה 26"/>
          <p:cNvGraphicFramePr>
            <a:graphicFrameLocks noGrp="1"/>
          </p:cNvGraphicFramePr>
          <p:nvPr/>
        </p:nvGraphicFramePr>
        <p:xfrm>
          <a:off x="2736000" y="1812"/>
          <a:ext cx="3672000" cy="402852"/>
        </p:xfrm>
        <a:graphic>
          <a:graphicData uri="http://schemas.openxmlformats.org/drawingml/2006/table">
            <a:tbl>
              <a:tblPr rtl="1" firstRow="1" bandRow="1">
                <a:effectLst/>
                <a:tableStyleId>{5C22544A-7EE6-4342-B048-85BDC9FD1C3A}</a:tableStyleId>
              </a:tblPr>
              <a:tblGrid>
                <a:gridCol w="1836000"/>
                <a:gridCol w="1836000"/>
              </a:tblGrid>
              <a:tr h="94242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he-IL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בשיתוף</a:t>
                      </a: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</a:tr>
              <a:tr h="30175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7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1000" b="1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משרד החינוך</a:t>
                      </a:r>
                      <a:r>
                        <a:rPr lang="he-IL" sz="900" b="0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ct val="7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800" b="1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מחוז צפון וחיפה, </a:t>
                      </a:r>
                      <a:r>
                        <a:rPr lang="he-IL" sz="800" b="1" dirty="0" err="1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מינהל</a:t>
                      </a:r>
                      <a:r>
                        <a:rPr lang="he-IL" sz="800" b="1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 החינוך הדרוזי והצ'רקסי, תכנית החומש, </a:t>
                      </a:r>
                      <a:r>
                        <a:rPr lang="he-IL" sz="800" b="1" dirty="0" err="1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שח"ר</a:t>
                      </a:r>
                      <a:endParaRPr lang="he-IL" sz="900" b="1" dirty="0" smtClean="0">
                        <a:solidFill>
                          <a:schemeClr val="tx2">
                            <a:lumMod val="75000"/>
                            <a:alpha val="75000"/>
                          </a:schemeClr>
                        </a:solidFill>
                        <a:latin typeface="David" panose="020E0502060401010101" pitchFamily="34" charset="-79"/>
                        <a:ea typeface="Tahoma" panose="020B060403050404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7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900" b="1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אגפי</a:t>
                      </a:r>
                      <a:r>
                        <a:rPr lang="he-IL" sz="900" b="1" baseline="0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 חינוך ברשויות המשתתפות</a:t>
                      </a:r>
                      <a:endParaRPr lang="he-IL" sz="900" b="1" dirty="0" smtClean="0">
                        <a:solidFill>
                          <a:schemeClr val="tx2">
                            <a:lumMod val="75000"/>
                            <a:alpha val="75000"/>
                          </a:schemeClr>
                        </a:solidFill>
                        <a:latin typeface="David" panose="020E0502060401010101" pitchFamily="34" charset="-79"/>
                        <a:ea typeface="Tahoma" panose="020B0604030504040204" pitchFamily="34" charset="0"/>
                        <a:cs typeface="David" panose="020E0502060401010101" pitchFamily="34" charset="-79"/>
                      </a:endParaRPr>
                    </a:p>
                    <a:p>
                      <a:pPr marL="0" indent="0" algn="ctr">
                        <a:lnSpc>
                          <a:spcPct val="7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900" b="1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עמל </a:t>
                      </a:r>
                    </a:p>
                    <a:p>
                      <a:pPr marL="0" indent="0" algn="ctr">
                        <a:lnSpc>
                          <a:spcPct val="7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900" b="1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שותפים</a:t>
                      </a:r>
                      <a:r>
                        <a:rPr lang="he-IL" sz="900" b="1" baseline="0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 פילנטרופיים</a:t>
                      </a:r>
                      <a:endParaRPr lang="he-IL" sz="900" b="1" dirty="0" smtClean="0">
                        <a:solidFill>
                          <a:schemeClr val="tx2">
                            <a:lumMod val="75000"/>
                            <a:alpha val="75000"/>
                          </a:schemeClr>
                        </a:solidFill>
                        <a:latin typeface="David" panose="020E0502060401010101" pitchFamily="34" charset="-79"/>
                        <a:ea typeface="Tahoma" panose="020B060403050404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52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Grp="1"/>
          </p:cNvSpPr>
          <p:nvPr/>
        </p:nvSpPr>
        <p:spPr bwMode="auto">
          <a:xfrm>
            <a:off x="0" y="64277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2987675" y="1233488"/>
            <a:ext cx="3168650" cy="503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8000" rIns="0" bIns="0" anchor="ctr"/>
          <a:lstStyle>
            <a:lvl1pPr marL="1079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ts val="1400"/>
              </a:lnSpc>
            </a:pPr>
            <a:r>
              <a:rPr lang="he-IL" altLang="he-IL" sz="2000" b="1">
                <a:solidFill>
                  <a:srgbClr val="C02E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ד.2. המגזר הדרוזי</a:t>
            </a:r>
            <a:r>
              <a:rPr lang="en-US" altLang="he-IL" sz="1600" b="1">
                <a:solidFill>
                  <a:srgbClr val="C02E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1600" b="1">
                <a:solidFill>
                  <a:srgbClr val="C02E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1400" b="1">
                <a:solidFill>
                  <a:srgbClr val="C02E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ב- 7 השנים האחרונות תשס"ו - תשע"ג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2952750" y="512763"/>
            <a:ext cx="3238500" cy="539750"/>
          </a:xfrm>
          <a:prstGeom prst="roundRect">
            <a:avLst>
              <a:gd name="adj" fmla="val 16667"/>
            </a:avLst>
          </a:prstGeom>
          <a:solidFill>
            <a:srgbClr val="CC3300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90000"/>
              </a:lnSpc>
            </a:pPr>
            <a:r>
              <a:rPr lang="he-IL" altLang="he-IL" sz="1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ברמה המגזרית</a:t>
            </a:r>
          </a:p>
          <a:p>
            <a:pPr algn="ctr" rtl="1" eaLnBrk="1" hangingPunct="1">
              <a:lnSpc>
                <a:spcPct val="80000"/>
              </a:lnSpc>
            </a:pPr>
            <a:r>
              <a:rPr lang="he-IL" altLang="he-IL" sz="2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המגזר הדרוזי</a:t>
            </a:r>
          </a:p>
        </p:txBody>
      </p:sp>
      <p:pic>
        <p:nvPicPr>
          <p:cNvPr id="23" name="דיאגרמה 2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719263"/>
            <a:ext cx="6162675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דיאגרמה 5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846513"/>
            <a:ext cx="6145213" cy="17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דיאגרמה 5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838" y="2657475"/>
            <a:ext cx="6162675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דיאגרמה 5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350" y="5724525"/>
            <a:ext cx="7370763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900113" y="6453188"/>
            <a:ext cx="7343775" cy="323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>
            <a:solidFill>
              <a:srgbClr val="F69240"/>
            </a:solidFill>
            <a:round/>
            <a:headEnd/>
            <a:tailEnd/>
          </a:ln>
        </p:spPr>
        <p:txBody>
          <a:bodyPr lIns="0" tIns="0" rIns="0" bIns="0" anchor="ctr"/>
          <a:lstStyle>
            <a:lvl1pPr marL="1079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just" rtl="1" eaLnBrk="1" hangingPunct="1"/>
            <a:r>
              <a:rPr lang="he-IL" altLang="he-IL" sz="1000">
                <a:solidFill>
                  <a:srgbClr val="10253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פעילות יכולות במגזר הדרוזי החלה בתשס"ו  בבית ספר אחד (חסם). בתשס"ח  5 בתי"ס, ובתשע"ג , ב- 15 בתי"ס (ב-3 מהם, סטארט), מתוך   17 במגזר.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6875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5888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7775575" y="215900"/>
            <a:ext cx="1260475" cy="179388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6877" name="תמונה 24" descr="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215900"/>
            <a:ext cx="482600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78" name="תמונה 25" descr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79388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טבלה 26"/>
          <p:cNvPicPr>
            <a:picLocks noGrp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825" y="-73025"/>
            <a:ext cx="38163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0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תרשים 2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262063"/>
            <a:ext cx="6673850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תרשים 1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262063"/>
            <a:ext cx="6673850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/>
          <p:cNvSpPr txBox="1">
            <a:spLocks noGrp="1"/>
          </p:cNvSpPr>
          <p:nvPr/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23</a:t>
            </a:r>
          </a:p>
        </p:txBody>
      </p:sp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144463" y="2251075"/>
          <a:ext cx="1871662" cy="2771773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1113603"/>
                <a:gridCol w="758059"/>
              </a:tblGrid>
              <a:tr h="612150"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ההפרש/</a:t>
                      </a:r>
                      <a:r>
                        <a:rPr lang="he-IL" sz="1200" u="none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העליה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בזכאים לבגרות מתלמידי </a:t>
                      </a:r>
                      <a:r>
                        <a:rPr lang="he-IL" sz="1200" u="none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יב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',</a:t>
                      </a:r>
                      <a:r>
                        <a:rPr lang="he-IL" sz="1200" u="none" strike="noStrike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algn="ctr" rtl="1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תשס"ו – תשע"ג, לפי מגזר</a:t>
                      </a:r>
                      <a:endParaRPr lang="he-IL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1811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מגזר</a:t>
                      </a:r>
                      <a:endParaRPr lang="he-IL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93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הפרש/עליה</a:t>
                      </a:r>
                      <a:endParaRPr lang="he-IL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93">
                        <a:alpha val="7000"/>
                      </a:srgbClr>
                    </a:solidFill>
                  </a:tcPr>
                </a:tc>
              </a:tr>
              <a:tr h="29291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6.6%</a:t>
                      </a:r>
                      <a:endParaRPr lang="he-IL" sz="1100" b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291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 דרוזי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14.2%</a:t>
                      </a:r>
                      <a:endParaRPr lang="he-IL" sz="1400" b="1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291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 בדווי </a:t>
                      </a:r>
                      <a:r>
                        <a:rPr lang="he-IL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בנגב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71987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11.7%</a:t>
                      </a:r>
                      <a:endParaRPr lang="he-IL" sz="1100" b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03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 יהודי-ללא </a:t>
                      </a:r>
                      <a:r>
                        <a:rPr lang="he-IL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חרדים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951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 ערבי</a:t>
                      </a: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8.4%</a:t>
                      </a:r>
                      <a:endParaRPr lang="he-IL" sz="1100" b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291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 יהודי-כולל חרדים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7.0%</a:t>
                      </a:r>
                      <a:endParaRPr lang="he-IL" sz="1100" b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909" name="AutoShape 21"/>
          <p:cNvSpPr>
            <a:spLocks noChangeArrowheads="1"/>
          </p:cNvSpPr>
          <p:nvPr/>
        </p:nvSpPr>
        <p:spPr bwMode="auto">
          <a:xfrm>
            <a:off x="2952750" y="512763"/>
            <a:ext cx="3238500" cy="539750"/>
          </a:xfrm>
          <a:prstGeom prst="roundRect">
            <a:avLst>
              <a:gd name="adj" fmla="val 16667"/>
            </a:avLst>
          </a:prstGeom>
          <a:solidFill>
            <a:srgbClr val="CC3300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90000"/>
              </a:lnSpc>
            </a:pPr>
            <a:r>
              <a:rPr lang="he-IL" altLang="he-IL" sz="1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ברמה המגזרית</a:t>
            </a:r>
          </a:p>
          <a:p>
            <a:pPr algn="ctr" rtl="1" eaLnBrk="1" hangingPunct="1">
              <a:lnSpc>
                <a:spcPct val="80000"/>
              </a:lnSpc>
            </a:pPr>
            <a:r>
              <a:rPr lang="he-IL" altLang="he-IL" sz="2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המגזר הדרוזי</a:t>
            </a:r>
          </a:p>
        </p:txBody>
      </p:sp>
      <p:pic>
        <p:nvPicPr>
          <p:cNvPr id="20" name="תרשים 1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262063"/>
            <a:ext cx="6673850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911" name="תמונה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338" y="5800725"/>
            <a:ext cx="49085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612775" y="6480175"/>
            <a:ext cx="7918450" cy="276225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>
                <a:alpha val="85097"/>
              </a:srgbClr>
            </a:solidFill>
            <a:miter lim="800000"/>
            <a:headEnd/>
            <a:tailEnd/>
          </a:ln>
        </p:spPr>
        <p:txBody>
          <a:bodyPr lIns="0" tIns="1800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החל מתש"ע, תכניות סטארט וחסם של יכולות פועלות בחסות אקדמית של ביה"ס לחינוך, אוניברסיטת תל אביב. כל נתוני תכנית יכולות לבגרות ולמניעת נשירה – סטארט בכל השנים התקבלו מהנהלות בתי                                        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הספר וחתומים ע"י ההנהלות וכל התוצאות והעיבודים מבוססים על נתונים אלה. בשנים תשס"ט, תשע"א, תשע"ב הנתונים והתוצאות נבדקו ואושרו על ידי אוניברסיטת תל אביב.  נתוני תכנית יכולות לבגרות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– מקצוע חסם בכל השנים, התקבלו מהנהלות בתיה"ס המשתתפים. נתונים, דוחות ותוצאות תכנית יכולות לבגרות – מקצוע חסם, תש"ע עד תשע"ג, נבדקו ואושרו ע"י ביה"ס לחינוך – אוניברסיטת תל אביב.</a:t>
            </a:r>
          </a:p>
        </p:txBody>
      </p:sp>
      <p:pic>
        <p:nvPicPr>
          <p:cNvPr id="37913" name="תמונה 22" descr="https://encrypted-tbn1.gstatic.com/images?q=tbn:ANd9GcR9cN9EsWhZzv7yd2VJu4kxa4DM2_-hTyft--Lqc5SMhkOKVZWR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24628"/>
          <a:stretch>
            <a:fillRect/>
          </a:stretch>
        </p:blipFill>
        <p:spPr bwMode="auto">
          <a:xfrm>
            <a:off x="7235825" y="6559550"/>
            <a:ext cx="1216025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7915" name="Picture 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5888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7775575" y="215900"/>
            <a:ext cx="1260475" cy="179388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917" name="תמונה 27" descr="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215900"/>
            <a:ext cx="482600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918" name="תמונה 28" descr="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79388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טבלה 29"/>
          <p:cNvPicPr>
            <a:picLocks noGrp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825" y="-73025"/>
            <a:ext cx="38163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מלבן 16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235700"/>
            <a:ext cx="7905750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9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רשים 1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750" y="1085850"/>
            <a:ext cx="6308725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טבלה 10"/>
          <p:cNvGraphicFramePr>
            <a:graphicFrameLocks noGrp="1"/>
          </p:cNvGraphicFramePr>
          <p:nvPr/>
        </p:nvGraphicFramePr>
        <p:xfrm>
          <a:off x="92075" y="2249488"/>
          <a:ext cx="2032000" cy="2479674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237281"/>
                <a:gridCol w="1094478"/>
                <a:gridCol w="700241"/>
              </a:tblGrid>
              <a:tr h="620595">
                <a:tc gridSpan="3"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ההפרש/</a:t>
                      </a:r>
                      <a:r>
                        <a:rPr lang="he-IL" sz="1200" u="none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העליה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בזכאים לבגרות מבני ה-17,</a:t>
                      </a:r>
                      <a:r>
                        <a:rPr lang="he-IL" sz="1200" u="none" strike="noStrike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algn="ctr" rtl="1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תשס"ו – תשע"ג, לפי מגזר</a:t>
                      </a:r>
                      <a:endParaRPr lang="he-IL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491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94852">
                <a:tc gridSpan="2">
                  <a:txBody>
                    <a:bodyPr/>
                    <a:lstStyle/>
                    <a:p>
                      <a:pPr algn="r" rtl="1" fontAlgn="b"/>
                      <a:r>
                        <a:rPr lang="he-IL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</a:t>
                      </a:r>
                    </a:p>
                  </a:txBody>
                  <a:tcPr marL="71978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7.5%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4852"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71978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דרוזי</a:t>
                      </a:r>
                    </a:p>
                  </a:txBody>
                  <a:tcPr marL="71978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17.1%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2" marR="9522" marT="9524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852"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71978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יהודי - ללא חרדים</a:t>
                      </a:r>
                    </a:p>
                  </a:txBody>
                  <a:tcPr marL="71978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14.8%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2" marR="9522" marT="9524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2537"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71978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ערבי</a:t>
                      </a:r>
                    </a:p>
                  </a:txBody>
                  <a:tcPr marL="71978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11.2%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2" marR="9522" marT="9524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7134"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71978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1" fontAlgn="b"/>
                      <a:r>
                        <a:rPr lang="he-IL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יהודי - כולל חרדים</a:t>
                      </a:r>
                    </a:p>
                  </a:txBody>
                  <a:tcPr marL="71978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9.0%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852"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71978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בדווי בנגב</a:t>
                      </a:r>
                    </a:p>
                  </a:txBody>
                  <a:tcPr marL="71978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4.4%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2" marR="9522" marT="9524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934" name="Text Box 22"/>
          <p:cNvSpPr txBox="1">
            <a:spLocks noGrp="1"/>
          </p:cNvSpPr>
          <p:nvPr/>
        </p:nvSpPr>
        <p:spPr bwMode="auto">
          <a:xfrm>
            <a:off x="0" y="6356350"/>
            <a:ext cx="431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8935" name="AutoShape 23"/>
          <p:cNvSpPr>
            <a:spLocks noChangeArrowheads="1"/>
          </p:cNvSpPr>
          <p:nvPr/>
        </p:nvSpPr>
        <p:spPr bwMode="auto">
          <a:xfrm>
            <a:off x="2952750" y="512763"/>
            <a:ext cx="3238500" cy="539750"/>
          </a:xfrm>
          <a:prstGeom prst="roundRect">
            <a:avLst>
              <a:gd name="adj" fmla="val 16667"/>
            </a:avLst>
          </a:prstGeom>
          <a:solidFill>
            <a:srgbClr val="CC3300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90000"/>
              </a:lnSpc>
            </a:pPr>
            <a:r>
              <a:rPr lang="he-IL" altLang="he-IL" sz="1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ברמה המגזרית</a:t>
            </a:r>
          </a:p>
          <a:p>
            <a:pPr algn="ctr" rtl="1" eaLnBrk="1" hangingPunct="1">
              <a:lnSpc>
                <a:spcPct val="80000"/>
              </a:lnSpc>
            </a:pPr>
            <a:r>
              <a:rPr lang="he-IL" altLang="he-IL" sz="2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המגזר הדרוזי</a:t>
            </a:r>
          </a:p>
        </p:txBody>
      </p:sp>
      <p:pic>
        <p:nvPicPr>
          <p:cNvPr id="13" name="תרשים 1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750" y="1085850"/>
            <a:ext cx="6308725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תרשים 2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750" y="1085850"/>
            <a:ext cx="6308725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38" name="תמונה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692775"/>
            <a:ext cx="4764088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612775" y="6480175"/>
            <a:ext cx="7918450" cy="276225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>
                <a:alpha val="85097"/>
              </a:srgbClr>
            </a:solidFill>
            <a:miter lim="800000"/>
            <a:headEnd/>
            <a:tailEnd/>
          </a:ln>
        </p:spPr>
        <p:txBody>
          <a:bodyPr lIns="0" tIns="1800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החל מתש"ע, תכניות סטארט וחסם של יכולות פועלות בחסות אקדמית של ביה"ס לחינוך, אוניברסיטת תל אביב. כל נתוני תכנית יכולות לבגרות ולמניעת נשירה – סטארט בכל השנים התקבלו מהנהלות בתי                                        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הספר וחתומים ע"י ההנהלות וכל התוצאות והעיבודים מבוססים על נתונים אלה. בשנים תשס"ט, תשע"א, תשע"ב הנתונים והתוצאות נבדקו ואושרו על ידי אוניברסיטת תל אביב.  נתוני תכנית יכולות לבגרות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– מקצוע חסם בכל השנים, התקבלו מהנהלות בתיה"ס המשתתפים. נתונים, דוחות ותוצאות תכנית יכולות לבגרות – מקצוע חסם, תש"ע עד תשע"ג, נבדקו ואושרו ע"י ביה"ס לחינוך – אוניברסיטת תל אביב.</a:t>
            </a:r>
          </a:p>
        </p:txBody>
      </p:sp>
      <p:pic>
        <p:nvPicPr>
          <p:cNvPr id="38940" name="תמונה 22" descr="https://encrypted-tbn1.gstatic.com/images?q=tbn:ANd9GcR9cN9EsWhZzv7yd2VJu4kxa4DM2_-hTyft--Lqc5SMhkOKVZWR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24628"/>
          <a:stretch>
            <a:fillRect/>
          </a:stretch>
        </p:blipFill>
        <p:spPr bwMode="auto">
          <a:xfrm>
            <a:off x="7235825" y="6559550"/>
            <a:ext cx="1216025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8942" name="Picture 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5888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7775575" y="215900"/>
            <a:ext cx="1260475" cy="179388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944" name="תמונה 28" descr="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215900"/>
            <a:ext cx="482600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45" name="תמונה 29" descr="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79388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טבלה 30"/>
          <p:cNvPicPr>
            <a:picLocks noGrp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825" y="-73025"/>
            <a:ext cx="38163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מלבן 16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235700"/>
            <a:ext cx="7905750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30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Grp="1"/>
          </p:cNvSpPr>
          <p:nvPr/>
        </p:nvSpPr>
        <p:spPr bwMode="auto">
          <a:xfrm>
            <a:off x="0" y="648493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403350" y="1125538"/>
            <a:ext cx="60848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ts val="1925"/>
              </a:lnSpc>
              <a:spcBef>
                <a:spcPts val="1200"/>
              </a:spcBef>
            </a:pPr>
            <a:r>
              <a:rPr lang="he-IL" altLang="he-IL" sz="1600" b="1">
                <a:solidFill>
                  <a:srgbClr val="A828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3. המגזר הדרוזי - זכאים לבגרות משתתפי יכולות, </a:t>
            </a:r>
            <a:r>
              <a:rPr lang="he-IL" altLang="he-IL" sz="1600" b="1" u="sng">
                <a:solidFill>
                  <a:srgbClr val="A828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מכלל הזכאים לבגרות</a:t>
            </a:r>
            <a:r>
              <a:rPr lang="he-IL" altLang="he-IL" sz="1600" b="1">
                <a:solidFill>
                  <a:srgbClr val="A828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במגזר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545388" y="1436688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/>
            <a:r>
              <a:rPr lang="he-IL" altLang="he-IL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בתשע"ג</a:t>
            </a:r>
            <a:endParaRPr lang="he-IL" altLang="he-IL">
              <a:solidFill>
                <a:srgbClr val="CC33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דיאגרמה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3" y="1639888"/>
            <a:ext cx="7577137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תרשים 1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944813"/>
            <a:ext cx="3973512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תרשים 1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50" y="2944813"/>
            <a:ext cx="3975100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Line 8"/>
          <p:cNvCxnSpPr>
            <a:cxnSpLocks noChangeShapeType="1"/>
          </p:cNvCxnSpPr>
          <p:nvPr/>
        </p:nvCxnSpPr>
        <p:spPr bwMode="auto">
          <a:xfrm>
            <a:off x="4643438" y="3578225"/>
            <a:ext cx="0" cy="2482850"/>
          </a:xfrm>
          <a:prstGeom prst="line">
            <a:avLst/>
          </a:prstGeom>
          <a:noFill/>
          <a:ln w="9525">
            <a:solidFill>
              <a:srgbClr val="1737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2952750" y="512763"/>
            <a:ext cx="3238500" cy="539750"/>
          </a:xfrm>
          <a:prstGeom prst="roundRect">
            <a:avLst>
              <a:gd name="adj" fmla="val 16667"/>
            </a:avLst>
          </a:prstGeom>
          <a:solidFill>
            <a:srgbClr val="CC3300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90000"/>
              </a:lnSpc>
            </a:pPr>
            <a:r>
              <a:rPr lang="he-IL" altLang="he-IL" sz="1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ברמה המגזרית</a:t>
            </a:r>
          </a:p>
          <a:p>
            <a:pPr algn="ctr" rtl="1" eaLnBrk="1" hangingPunct="1">
              <a:lnSpc>
                <a:spcPct val="80000"/>
              </a:lnSpc>
            </a:pPr>
            <a:r>
              <a:rPr lang="he-IL" altLang="he-IL" sz="2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המגזר הדרוזי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12775" y="6561138"/>
            <a:ext cx="7918450" cy="276225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>
                <a:alpha val="85097"/>
              </a:srgbClr>
            </a:solidFill>
            <a:miter lim="800000"/>
            <a:headEnd/>
            <a:tailEnd/>
          </a:ln>
        </p:spPr>
        <p:txBody>
          <a:bodyPr lIns="0" tIns="1800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החל מתש"ע, תכניות סטארט וחסם של יכולות פועלות בחסות אקדמית של ביה"ס לחינוך, אוניברסיטת תל אביב. כל נתוני תכנית יכולות לבגרות ולמניעת נשירה – סטארט בכל השנים התקבלו מהנהלות בתי                                        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הספר וחתומים ע"י ההנהלות וכל התוצאות והעיבודים מבוססים על נתונים אלה. בשנים תשס"ט, תשע"א, תשע"ב הנתונים והתוצאות נבדקו ואושרו על ידי אוניברסיטת תל אביב.  נתוני תכנית יכולות לבגרות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– מקצוע חסם בכל השנים, התקבלו מהנהלות בתיה"ס המשתתפים. נתונים, דוחות ותוצאות תכנית יכולות לבגרות – מקצוע חסם, תש"ע עד תשע"ג, נבדקו ואושרו ע"י ביה"ס לחינוך – אוניברסיטת תל אביב.</a:t>
            </a:r>
          </a:p>
        </p:txBody>
      </p:sp>
      <p:pic>
        <p:nvPicPr>
          <p:cNvPr id="39947" name="תמונה 25" descr="https://encrypted-tbn1.gstatic.com/images?q=tbn:ANd9GcR9cN9EsWhZzv7yd2VJu4kxa4DM2_-hTyft--Lqc5SMhkOKVZWR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24628"/>
          <a:stretch>
            <a:fillRect/>
          </a:stretch>
        </p:blipFill>
        <p:spPr bwMode="auto">
          <a:xfrm>
            <a:off x="7235825" y="6688138"/>
            <a:ext cx="1216025" cy="179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9949" name="Picture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5888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7775575" y="215900"/>
            <a:ext cx="1260475" cy="179388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951" name="תמונה 30" descr="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215900"/>
            <a:ext cx="482600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52" name="תמונה 31" descr="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79388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טבלה 32"/>
          <p:cNvPicPr>
            <a:picLocks noGrp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825" y="-73025"/>
            <a:ext cx="38163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מלבן 19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21425"/>
            <a:ext cx="7905750" cy="1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0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399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26</a:t>
            </a:r>
          </a:p>
        </p:txBody>
      </p:sp>
      <p:graphicFrame>
        <p:nvGraphicFramePr>
          <p:cNvPr id="10" name="תרשים 9"/>
          <p:cNvGraphicFramePr>
            <a:graphicFrameLocks/>
          </p:cNvGraphicFramePr>
          <p:nvPr/>
        </p:nvGraphicFramePr>
        <p:xfrm>
          <a:off x="4916488" y="1209675"/>
          <a:ext cx="3917950" cy="2584450"/>
        </p:xfrm>
        <a:graphic>
          <a:graphicData uri="http://schemas.openxmlformats.org/presentationml/2006/ole">
            <p:oleObj spid="_x0000_s40979" r:id="rId3" imgW="3913308" imgH="2584490" progId="">
              <p:embed/>
            </p:oleObj>
          </a:graphicData>
        </a:graphic>
      </p:graphicFrame>
      <p:graphicFrame>
        <p:nvGraphicFramePr>
          <p:cNvPr id="11" name="תרשים 10"/>
          <p:cNvGraphicFramePr>
            <a:graphicFrameLocks/>
          </p:cNvGraphicFramePr>
          <p:nvPr/>
        </p:nvGraphicFramePr>
        <p:xfrm>
          <a:off x="273050" y="1182688"/>
          <a:ext cx="3917950" cy="2584450"/>
        </p:xfrm>
        <a:graphic>
          <a:graphicData uri="http://schemas.openxmlformats.org/presentationml/2006/ole">
            <p:oleObj spid="_x0000_s40980" r:id="rId4" imgW="3919404" imgH="2584490" progId="">
              <p:embed/>
            </p:oleObj>
          </a:graphicData>
        </a:graphic>
      </p:graphicFrame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5616575" y="3933825"/>
            <a:ext cx="2700338" cy="250825"/>
          </a:xfrm>
          <a:prstGeom prst="roundRect">
            <a:avLst>
              <a:gd name="adj" fmla="val 16667"/>
            </a:avLst>
          </a:prstGeom>
          <a:solidFill>
            <a:srgbClr val="4F6228"/>
          </a:solidFill>
          <a:ln w="6350">
            <a:solidFill>
              <a:srgbClr val="C4BD97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marL="1079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6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בתיכון בית ג'אן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900113" y="3933825"/>
            <a:ext cx="2700337" cy="250825"/>
          </a:xfrm>
          <a:prstGeom prst="roundRect">
            <a:avLst>
              <a:gd name="adj" fmla="val 16667"/>
            </a:avLst>
          </a:prstGeom>
          <a:solidFill>
            <a:srgbClr val="990033"/>
          </a:solidFill>
          <a:ln w="6350">
            <a:solidFill>
              <a:srgbClr val="C4BD97"/>
            </a:solidFill>
            <a:round/>
            <a:headEnd/>
            <a:tailEnd/>
          </a:ln>
        </p:spPr>
        <p:txBody>
          <a:bodyPr lIns="0" tIns="36000" rIns="0" bIns="0" anchor="ctr">
            <a:spAutoFit/>
          </a:bodyPr>
          <a:lstStyle>
            <a:lvl1pPr marL="1079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6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בתיכון פקיעין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863600" y="441325"/>
            <a:ext cx="7416800" cy="574675"/>
          </a:xfrm>
          <a:prstGeom prst="roundRect">
            <a:avLst>
              <a:gd name="adj" fmla="val 16667"/>
            </a:avLst>
          </a:prstGeom>
          <a:noFill/>
          <a:ln w="6350">
            <a:solidFill>
              <a:srgbClr val="FAC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ts val="2400"/>
              </a:lnSpc>
            </a:pPr>
            <a:r>
              <a:rPr lang="he-IL" altLang="he-IL" sz="2400" b="1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המגזר הדרוזי </a:t>
            </a:r>
          </a:p>
          <a:p>
            <a:pPr algn="ctr" rtl="1" eaLnBrk="1" hangingPunct="1">
              <a:lnSpc>
                <a:spcPts val="1400"/>
              </a:lnSpc>
            </a:pPr>
            <a:r>
              <a:rPr lang="he-IL" altLang="he-IL" sz="1400" b="1">
                <a:solidFill>
                  <a:srgbClr val="00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5. דוגמאות לחלקה היחסי של פעילות יכולות, בשיעורי הזכאים לבגרות בבתי ספר תיכוניים דרוזים</a:t>
            </a:r>
          </a:p>
        </p:txBody>
      </p:sp>
      <p:cxnSp>
        <p:nvCxnSpPr>
          <p:cNvPr id="4" name="Line 8"/>
          <p:cNvCxnSpPr>
            <a:cxnSpLocks noChangeShapeType="1"/>
          </p:cNvCxnSpPr>
          <p:nvPr/>
        </p:nvCxnSpPr>
        <p:spPr bwMode="auto">
          <a:xfrm>
            <a:off x="4572000" y="1196975"/>
            <a:ext cx="0" cy="5291138"/>
          </a:xfrm>
          <a:prstGeom prst="line">
            <a:avLst/>
          </a:prstGeom>
          <a:noFill/>
          <a:ln w="12700">
            <a:solidFill>
              <a:srgbClr val="1737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8" name="דיאגרמה 1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775" y="4237038"/>
            <a:ext cx="4187825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דיאגרמה 1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88" y="4243388"/>
            <a:ext cx="3943350" cy="23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0972" name="Picture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5888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7775575" y="215900"/>
            <a:ext cx="1260475" cy="179388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74" name="תמונה 27" descr="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228600"/>
            <a:ext cx="482600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5" name="תמונה 28" descr="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79388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טבלה 29"/>
          <p:cNvPicPr>
            <a:picLocks noGrp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825" y="-73025"/>
            <a:ext cx="38163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17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" grpId="0" animBg="0"/>
      <p:bldOleChart spid="11" grpId="0" animBg="0"/>
      <p:bldP spid="40965" grpId="0" animBg="1"/>
      <p:bldP spid="40966" grpId="0" animBg="1"/>
      <p:bldP spid="409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A14ED88-63EA-4C3D-BECD-D1280DDF2F86}" type="slidenum">
              <a:rPr lang="he-IL" smtClean="0"/>
              <a:pPr/>
              <a:t>29</a:t>
            </a:fld>
            <a:endParaRPr lang="he-IL" smtClean="0"/>
          </a:p>
        </p:txBody>
      </p:sp>
      <p:sp>
        <p:nvSpPr>
          <p:cNvPr id="17" name="מלבן מעוגל 16"/>
          <p:cNvSpPr/>
          <p:nvPr/>
        </p:nvSpPr>
        <p:spPr>
          <a:xfrm>
            <a:off x="1872000" y="1952836"/>
            <a:ext cx="5400000" cy="2160000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tIns="0" rIns="36000" bIns="0" rtlCol="1" anchor="ctr"/>
          <a:lstStyle/>
          <a:p>
            <a:pPr algn="ctr">
              <a:lnSpc>
                <a:spcPct val="90000"/>
              </a:lnSpc>
              <a:buClr>
                <a:srgbClr val="000066"/>
              </a:buClr>
              <a:buSzPct val="150000"/>
              <a:defRPr/>
            </a:pPr>
            <a:r>
              <a:rPr lang="he-IL" sz="3200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חלק ו'</a:t>
            </a:r>
          </a:p>
          <a:p>
            <a:pPr algn="ctr">
              <a:lnSpc>
                <a:spcPct val="90000"/>
              </a:lnSpc>
              <a:buClr>
                <a:srgbClr val="000066"/>
              </a:buClr>
              <a:buSzPct val="150000"/>
              <a:defRPr/>
            </a:pPr>
            <a:r>
              <a:rPr lang="he-IL" sz="3200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</a:t>
            </a:r>
            <a:r>
              <a:rPr lang="he-IL" sz="32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ברמה המגזרית </a:t>
            </a:r>
          </a:p>
          <a:p>
            <a:pPr algn="ctr">
              <a:lnSpc>
                <a:spcPct val="90000"/>
              </a:lnSpc>
              <a:defRPr/>
            </a:pPr>
            <a:r>
              <a:rPr lang="he-IL" sz="4800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המגזר הבדווי בנגב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00"/>
            </a:srgbClr>
          </a:solidFill>
          <a:ln w="3175">
            <a:solidFill>
              <a:srgbClr val="FADF8F"/>
            </a:solidFill>
          </a:ln>
          <a:effectLst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1">
            <a:spAutoFit/>
          </a:bodyPr>
          <a:lstStyle/>
          <a:p>
            <a:pPr algn="ctr">
              <a:defRPr/>
            </a:pPr>
            <a:endParaRPr lang="he-IL" sz="1100" dirty="0">
              <a:solidFill>
                <a:srgbClr val="003300"/>
              </a:solidFill>
              <a:latin typeface="David" pitchFamily="34" charset="-79"/>
              <a:cs typeface="David" pitchFamily="34" charset="-79"/>
            </a:endParaRPr>
          </a:p>
          <a:p>
            <a:pPr algn="ctr">
              <a:defRPr/>
            </a:pPr>
            <a:endParaRPr lang="he-IL" sz="1100" dirty="0">
              <a:solidFill>
                <a:srgbClr val="003300"/>
              </a:solidFill>
              <a:latin typeface="David" pitchFamily="34" charset="-79"/>
              <a:cs typeface="David" pitchFamily="34" charset="-79"/>
            </a:endParaRPr>
          </a:p>
          <a:p>
            <a:pPr algn="ctr">
              <a:defRPr/>
            </a:pPr>
            <a:endParaRPr lang="he-IL" sz="1100" dirty="0">
              <a:solidFill>
                <a:srgbClr val="00330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43015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3" y="115888"/>
            <a:ext cx="5603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מלבן 33"/>
          <p:cNvSpPr/>
          <p:nvPr/>
        </p:nvSpPr>
        <p:spPr>
          <a:xfrm>
            <a:off x="7775575" y="225425"/>
            <a:ext cx="1260475" cy="179388"/>
          </a:xfrm>
          <a:prstGeom prst="rect">
            <a:avLst/>
          </a:prstGeom>
          <a:solidFill>
            <a:schemeClr val="lt2">
              <a:alpha val="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1" anchor="ctr"/>
          <a:lstStyle/>
          <a:p>
            <a:pPr>
              <a:lnSpc>
                <a:spcPts val="1200"/>
              </a:lnSpc>
              <a:defRPr/>
            </a:pPr>
            <a:r>
              <a:rPr lang="he-IL" sz="800" i="1" dirty="0">
                <a:solidFill>
                  <a:srgbClr val="006600"/>
                </a:solidFill>
              </a:rPr>
              <a:t>יש  </a:t>
            </a:r>
            <a:r>
              <a:rPr lang="he-IL" sz="900" i="1" dirty="0">
                <a:solidFill>
                  <a:srgbClr val="006600"/>
                </a:solidFill>
              </a:rPr>
              <a:t>                     </a:t>
            </a:r>
            <a:r>
              <a:rPr lang="he-IL" sz="800" i="1" dirty="0">
                <a:solidFill>
                  <a:srgbClr val="006600"/>
                </a:solidFill>
              </a:rPr>
              <a:t>בפריפריה</a:t>
            </a:r>
            <a:endParaRPr lang="he-IL" sz="1600" dirty="0">
              <a:solidFill>
                <a:prstClr val="white"/>
              </a:solidFill>
            </a:endParaRPr>
          </a:p>
        </p:txBody>
      </p:sp>
      <p:pic>
        <p:nvPicPr>
          <p:cNvPr id="43017" name="תמונה 34" descr="D:\א הכונן השוטף של נסים\לוגו\לוגו יכולות בפורמט איכותי\לוגו יכולות פורמט איכותי\5.png"/>
          <p:cNvPicPr>
            <a:picLocks noChangeAspect="1" noChangeArrowheads="1"/>
          </p:cNvPicPr>
          <p:nvPr/>
        </p:nvPicPr>
        <p:blipFill>
          <a:blip r:embed="rId3" cstate="print"/>
          <a:srcRect l="23349" t="20972" r="28532" b="39510"/>
          <a:stretch>
            <a:fillRect/>
          </a:stretch>
        </p:blipFill>
        <p:spPr bwMode="auto">
          <a:xfrm rot="60000">
            <a:off x="8245475" y="233363"/>
            <a:ext cx="4826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תמונה 35" descr="D:\א הכונן השוטף של נסים\לוגו\לוגו יכולות בפורמט איכותי\לוגו יכולות פורמט איכותי\5.png"/>
          <p:cNvPicPr>
            <a:picLocks noChangeAspect="1"/>
          </p:cNvPicPr>
          <p:nvPr/>
        </p:nvPicPr>
        <p:blipFill>
          <a:blip r:embed="rId4" cstate="print"/>
          <a:srcRect l="70416" t="23912" r="1540" b="10484"/>
          <a:stretch>
            <a:fillRect/>
          </a:stretch>
        </p:blipFill>
        <p:spPr bwMode="auto">
          <a:xfrm>
            <a:off x="8748713" y="188913"/>
            <a:ext cx="1682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" name="טבלה 36"/>
          <p:cNvGraphicFramePr>
            <a:graphicFrameLocks noGrp="1"/>
          </p:cNvGraphicFramePr>
          <p:nvPr/>
        </p:nvGraphicFramePr>
        <p:xfrm>
          <a:off x="2736000" y="1812"/>
          <a:ext cx="3672000" cy="402852"/>
        </p:xfrm>
        <a:graphic>
          <a:graphicData uri="http://schemas.openxmlformats.org/drawingml/2006/table">
            <a:tbl>
              <a:tblPr rtl="1" firstRow="1" bandRow="1">
                <a:effectLst/>
                <a:tableStyleId>{5C22544A-7EE6-4342-B048-85BDC9FD1C3A}</a:tableStyleId>
              </a:tblPr>
              <a:tblGrid>
                <a:gridCol w="1836000"/>
                <a:gridCol w="1836000"/>
              </a:tblGrid>
              <a:tr h="94242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he-IL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בשיתוף</a:t>
                      </a: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</a:tr>
              <a:tr h="30175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7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1000" b="1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משרד החינוך</a:t>
                      </a:r>
                      <a:r>
                        <a:rPr lang="he-IL" sz="900" b="0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ct val="7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800" b="1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מחוז דרום, </a:t>
                      </a:r>
                      <a:r>
                        <a:rPr lang="he-IL" sz="800" b="1" dirty="0" err="1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מינהל</a:t>
                      </a:r>
                      <a:r>
                        <a:rPr lang="he-IL" sz="800" b="1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 החינוך הבדווי, </a:t>
                      </a:r>
                    </a:p>
                    <a:p>
                      <a:pPr marL="0" indent="0" algn="ctr">
                        <a:lnSpc>
                          <a:spcPct val="7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800" b="1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תכנית החומש, </a:t>
                      </a:r>
                      <a:r>
                        <a:rPr lang="he-IL" sz="800" b="1" dirty="0" err="1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שח"ר</a:t>
                      </a:r>
                      <a:endParaRPr lang="he-IL" sz="900" b="1" dirty="0" smtClean="0">
                        <a:solidFill>
                          <a:schemeClr val="tx2">
                            <a:lumMod val="75000"/>
                            <a:alpha val="75000"/>
                          </a:schemeClr>
                        </a:solidFill>
                        <a:latin typeface="David" panose="020E0502060401010101" pitchFamily="34" charset="-79"/>
                        <a:ea typeface="Tahoma" panose="020B060403050404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7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900" b="1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אגפי</a:t>
                      </a:r>
                      <a:r>
                        <a:rPr lang="he-IL" sz="900" b="1" baseline="0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 חינוך ברשויות המשתתפות</a:t>
                      </a:r>
                      <a:endParaRPr lang="he-IL" sz="900" b="1" dirty="0" smtClean="0">
                        <a:solidFill>
                          <a:schemeClr val="tx2">
                            <a:lumMod val="75000"/>
                            <a:alpha val="75000"/>
                          </a:schemeClr>
                        </a:solidFill>
                        <a:latin typeface="David" panose="020E0502060401010101" pitchFamily="34" charset="-79"/>
                        <a:ea typeface="Tahoma" panose="020B0604030504040204" pitchFamily="34" charset="0"/>
                        <a:cs typeface="David" panose="020E0502060401010101" pitchFamily="34" charset="-79"/>
                      </a:endParaRPr>
                    </a:p>
                    <a:p>
                      <a:pPr marL="0" indent="0" algn="ctr">
                        <a:lnSpc>
                          <a:spcPct val="7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900" b="1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עמל</a:t>
                      </a:r>
                    </a:p>
                    <a:p>
                      <a:pPr marL="0" indent="0" algn="ctr">
                        <a:lnSpc>
                          <a:spcPct val="7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900" b="1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שותפים</a:t>
                      </a:r>
                      <a:r>
                        <a:rPr lang="he-IL" sz="900" b="1" baseline="0" dirty="0" smtClean="0">
                          <a:solidFill>
                            <a:schemeClr val="tx2">
                              <a:lumMod val="75000"/>
                              <a:alpha val="75000"/>
                            </a:schemeClr>
                          </a:solidFill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 פילנטרופיים</a:t>
                      </a:r>
                      <a:endParaRPr lang="he-IL" sz="900" b="1" dirty="0" smtClean="0">
                        <a:solidFill>
                          <a:schemeClr val="tx2">
                            <a:lumMod val="75000"/>
                            <a:alpha val="75000"/>
                          </a:schemeClr>
                        </a:solidFill>
                        <a:latin typeface="David" panose="020E0502060401010101" pitchFamily="34" charset="-79"/>
                        <a:ea typeface="Tahoma" panose="020B0604030504040204" pitchFamily="34" charset="0"/>
                        <a:cs typeface="David" panose="020E0502060401010101" pitchFamily="34" charset="-79"/>
                      </a:endParaRPr>
                    </a:p>
                  </a:txBody>
                  <a:tcPr marL="0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08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1438" y="7938"/>
            <a:ext cx="9001125" cy="433387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07950" y="36513"/>
            <a:ext cx="971550" cy="3921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0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 </a:t>
            </a:r>
            <a:endParaRPr lang="he-IL" altLang="he-IL" sz="1100">
              <a:solidFill>
                <a:srgbClr val="17375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>
              <a:lnSpc>
                <a:spcPct val="90000"/>
              </a:lnSpc>
            </a:pPr>
            <a:r>
              <a:rPr lang="he-IL" altLang="he-IL" sz="14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משרד החינוך</a:t>
            </a:r>
            <a:endParaRPr lang="he-IL" altLang="he-IL" sz="1400">
              <a:solidFill>
                <a:srgbClr val="17375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988" y="7938"/>
            <a:ext cx="88106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תמונה 17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4249738" y="115888"/>
            <a:ext cx="481012" cy="1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תמונה 18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4716463" y="80963"/>
            <a:ext cx="26987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תמונה 19" descr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9" t="76178" r="28966" b="10770"/>
          <a:stretch>
            <a:fillRect/>
          </a:stretch>
        </p:blipFill>
        <p:spPr bwMode="auto">
          <a:xfrm>
            <a:off x="4211638" y="309563"/>
            <a:ext cx="498475" cy="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603250"/>
            <a:ext cx="9004300" cy="56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Text Box 9"/>
          <p:cNvSpPr txBox="1">
            <a:spLocks/>
          </p:cNvSpPr>
          <p:nvPr/>
        </p:nvSpPr>
        <p:spPr bwMode="auto">
          <a:xfrm>
            <a:off x="0" y="6492875"/>
            <a:ext cx="358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1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52413" y="6345238"/>
            <a:ext cx="8639175" cy="369887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/>
            <a:r>
              <a:rPr lang="he-IL" altLang="he-IL" sz="8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</a:t>
            </a: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החל מתש"ע, תכניות סטארט וחסם של יכולות פועלות בחסות אקדמית של ביה"ס לחינוך, אוניברסיטת תל אביב. כל נתוני תכנית יכולות לבגרות ולמניעת נשירה – סטארט בכל השנים התקבלו</a:t>
            </a:r>
          </a:p>
          <a:p>
            <a:pPr algn="r" rtl="1" eaLnBrk="1" hangingPunct="1"/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מהנהלות בתי הספר וחתומים ע"י ההנהלות וכל התוצאות והעיבודים מבוססים על נתונים אלה. בשנים תשס"ט, תשע"א, תשע"ב הנתונים והתוצאות נבדקו ואושרו על ידי אוניברסיטת תל אביב.</a:t>
            </a:r>
          </a:p>
          <a:p>
            <a:pPr algn="r" rtl="1" eaLnBrk="1" hangingPunct="1"/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נתוני תכנית יכולות לבגרות – מקצוע חסם בכל השנים, התקבלו מהנהלות בתיה"ס המשתתפים. נתונים, דוחות ותוצאות תכנית יכולות לבגרות – מקצוע חסם, תש"ע עד תשע"ג, נבדקו ואושרו ע"י ביה"ס לחינוך – אוניברסיטת תל אביב</a:t>
            </a:r>
          </a:p>
        </p:txBody>
      </p:sp>
      <p:pic>
        <p:nvPicPr>
          <p:cNvPr id="17419" name="תמונה 11" descr="https://encrypted-tbn1.gstatic.com/images?q=tbn:ANd9GcR9cN9EsWhZzv7yd2VJu4kxa4DM2_-hTyft--Lqc5SMhkOKVZWR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24628"/>
          <a:stretch>
            <a:fillRect/>
          </a:stretch>
        </p:blipFill>
        <p:spPr bwMode="auto">
          <a:xfrm>
            <a:off x="7494588" y="6392863"/>
            <a:ext cx="1290637" cy="192087"/>
          </a:xfrm>
          <a:prstGeom prst="rect">
            <a:avLst/>
          </a:prstGeom>
          <a:solidFill>
            <a:schemeClr val="bg1"/>
          </a:solidFill>
          <a:ln w="6350">
            <a:solidFill>
              <a:srgbClr val="FFD45B">
                <a:alpha val="59999"/>
              </a:srgb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Grp="1"/>
          </p:cNvSpPr>
          <p:nvPr/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3006725" y="1773238"/>
            <a:ext cx="3130550" cy="503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8000" rIns="0" bIns="0" anchor="ctr"/>
          <a:lstStyle>
            <a:lvl1pPr marL="1079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ts val="1400"/>
              </a:lnSpc>
            </a:pPr>
            <a:r>
              <a:rPr lang="he-IL" altLang="he-IL" sz="2000" b="1">
                <a:solidFill>
                  <a:srgbClr val="8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ד.3. המגזר הבדווי בנגב</a:t>
            </a:r>
            <a:r>
              <a:rPr lang="en-US" altLang="he-IL" sz="1600" b="1">
                <a:solidFill>
                  <a:srgbClr val="8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1600" b="1">
                <a:solidFill>
                  <a:srgbClr val="8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1400" b="1">
                <a:solidFill>
                  <a:srgbClr val="8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ב- 7 השנים האחרונות מתשס"ו לתשע"ג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2952750" y="620713"/>
            <a:ext cx="3238500" cy="53975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90000"/>
              </a:lnSpc>
            </a:pPr>
            <a:r>
              <a:rPr lang="he-IL" altLang="he-IL" sz="1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ברמה המגזרית </a:t>
            </a:r>
            <a:endParaRPr lang="he-IL" altLang="he-IL" sz="1600" b="1">
              <a:solidFill>
                <a:srgbClr val="FFFFFF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>
              <a:lnSpc>
                <a:spcPct val="90000"/>
              </a:lnSpc>
            </a:pPr>
            <a:r>
              <a:rPr lang="he-IL" altLang="he-IL" sz="2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המגזר הבדווי בנגב </a:t>
            </a:r>
          </a:p>
        </p:txBody>
      </p:sp>
      <p:pic>
        <p:nvPicPr>
          <p:cNvPr id="24" name="דיאגרמה 2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389188"/>
            <a:ext cx="6546850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1991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5888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7775575" y="225425"/>
            <a:ext cx="1260475" cy="179388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993" name="תמונה 34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233363"/>
            <a:ext cx="482600" cy="1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תמונה 35" descr="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88913"/>
            <a:ext cx="168275" cy="1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טבלה 36"/>
          <p:cNvPicPr>
            <a:picLocks noGrp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825" y="-73025"/>
            <a:ext cx="38163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919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רשים 1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225550"/>
            <a:ext cx="6673850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תרשים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511300"/>
            <a:ext cx="6673850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תרשים 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231900"/>
            <a:ext cx="6664325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 Box 5"/>
          <p:cNvSpPr txBox="1">
            <a:spLocks noGrp="1"/>
          </p:cNvSpPr>
          <p:nvPr/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28</a:t>
            </a:r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/>
        </p:nvGraphicFramePr>
        <p:xfrm>
          <a:off x="144463" y="2214563"/>
          <a:ext cx="1871662" cy="2771773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1113603"/>
                <a:gridCol w="758059"/>
              </a:tblGrid>
              <a:tr h="612150"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ההפרש/</a:t>
                      </a:r>
                      <a:r>
                        <a:rPr lang="he-IL" sz="1200" u="none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העליה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בזכאים לבגרות מתלמידי </a:t>
                      </a:r>
                      <a:r>
                        <a:rPr lang="he-IL" sz="1200" u="none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יב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',</a:t>
                      </a:r>
                      <a:r>
                        <a:rPr lang="he-IL" sz="1200" u="none" strike="noStrike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algn="ctr" rtl="1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תשס"ו – תשע"ג, לפי מגזר</a:t>
                      </a:r>
                      <a:endParaRPr lang="he-IL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1811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מגזר</a:t>
                      </a:r>
                      <a:endParaRPr lang="he-IL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הפרש/עליה</a:t>
                      </a:r>
                      <a:endParaRPr lang="he-IL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68000"/>
                      </a:schemeClr>
                    </a:solidFill>
                  </a:tcPr>
                </a:tc>
              </a:tr>
              <a:tr h="29291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.6%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1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 דרוזי</a:t>
                      </a:r>
                      <a:endParaRPr lang="he-IL" sz="12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14.2%</a:t>
                      </a:r>
                      <a:endParaRPr lang="he-IL" sz="12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291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u="none" strike="noStrike" dirty="0" smtClean="0">
                          <a:solidFill>
                            <a:srgbClr val="8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 בדווי </a:t>
                      </a:r>
                      <a:r>
                        <a:rPr lang="he-IL" sz="1400" b="1" u="none" strike="noStrike" dirty="0">
                          <a:solidFill>
                            <a:srgbClr val="8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בנגב</a:t>
                      </a:r>
                      <a:endParaRPr lang="he-IL" sz="1400" b="1" i="0" u="none" strike="noStrike" dirty="0">
                        <a:solidFill>
                          <a:srgbClr val="8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71987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u="none" strike="noStrike" dirty="0" smtClean="0">
                          <a:solidFill>
                            <a:srgbClr val="8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11.7%</a:t>
                      </a:r>
                      <a:endParaRPr lang="he-IL" sz="1400" b="1" i="0" u="none" strike="noStrike" dirty="0">
                        <a:solidFill>
                          <a:srgbClr val="8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03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 יהודי-ללא </a:t>
                      </a:r>
                      <a:r>
                        <a:rPr lang="he-IL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חרדים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10.9%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951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 ערבי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8.4%</a:t>
                      </a:r>
                      <a:endParaRPr kumimoji="0" lang="he-I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291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 </a:t>
                      </a:r>
                      <a:r>
                        <a:rPr kumimoji="0" lang="he-I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יהודי-כולל חרדים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7.0%</a:t>
                      </a:r>
                      <a:endParaRPr kumimoji="0" lang="he-I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033" name="AutoShape 25"/>
          <p:cNvSpPr>
            <a:spLocks noChangeArrowheads="1"/>
          </p:cNvSpPr>
          <p:nvPr/>
        </p:nvSpPr>
        <p:spPr bwMode="auto">
          <a:xfrm>
            <a:off x="2952750" y="620713"/>
            <a:ext cx="3238500" cy="53975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90000"/>
              </a:lnSpc>
            </a:pPr>
            <a:r>
              <a:rPr lang="he-IL" altLang="he-IL" sz="1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ברמה המגזרית </a:t>
            </a:r>
            <a:endParaRPr lang="he-IL" altLang="he-IL" sz="1600" b="1">
              <a:solidFill>
                <a:srgbClr val="FFFFFF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>
              <a:lnSpc>
                <a:spcPct val="90000"/>
              </a:lnSpc>
            </a:pPr>
            <a:r>
              <a:rPr lang="he-IL" altLang="he-IL" sz="2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המגזר הבדווי בנגב </a:t>
            </a:r>
          </a:p>
        </p:txBody>
      </p:sp>
      <p:pic>
        <p:nvPicPr>
          <p:cNvPr id="43034" name="תמונה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988" y="5741988"/>
            <a:ext cx="4849812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612775" y="6480175"/>
            <a:ext cx="7918450" cy="276225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>
                <a:alpha val="85097"/>
              </a:srgbClr>
            </a:solidFill>
            <a:miter lim="800000"/>
            <a:headEnd/>
            <a:tailEnd/>
          </a:ln>
        </p:spPr>
        <p:txBody>
          <a:bodyPr lIns="0" tIns="1800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החל מתש"ע, תכניות סטארט וחסם של יכולות פועלות בחסות אקדמית של ביה"ס לחינוך, אוניברסיטת תל אביב. כל נתוני תכנית יכולות לבגרות ולמניעת נשירה – סטארט בכל השנים התקבלו מהנהלות בתי                                        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הספר וחתומים ע"י ההנהלות וכל התוצאות והעיבודים מבוססים על נתונים אלה. בשנים תשס"ט, תשע"א, תשע"ב הנתונים והתוצאות נבדקו ואושרו על ידי אוניברסיטת תל אביב.  נתוני תכנית יכולות לבגרות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– מקצוע חסם בכל השנים, התקבלו מהנהלות בתיה"ס המשתתפים. נתונים, דוחות ותוצאות תכנית יכולות לבגרות – מקצוע חסם, תש"ע עד תשע"ג, נבדקו ואושרו ע"י ביה"ס לחינוך – אוניברסיטת תל אביב.</a:t>
            </a:r>
          </a:p>
        </p:txBody>
      </p:sp>
      <p:pic>
        <p:nvPicPr>
          <p:cNvPr id="43036" name="תמונה 19" descr="https://encrypted-tbn1.gstatic.com/images?q=tbn:ANd9GcR9cN9EsWhZzv7yd2VJu4kxa4DM2_-hTyft--Lqc5SMhkOKVZWR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24628"/>
          <a:stretch>
            <a:fillRect/>
          </a:stretch>
        </p:blipFill>
        <p:spPr bwMode="auto">
          <a:xfrm>
            <a:off x="7235825" y="6559550"/>
            <a:ext cx="1216025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3038" name="Picture 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5888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7775575" y="225425"/>
            <a:ext cx="1260475" cy="179388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3040" name="תמונה 30" descr="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233363"/>
            <a:ext cx="482600" cy="1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41" name="תמונה 31" descr="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88913"/>
            <a:ext cx="168275" cy="1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טבלה 32"/>
          <p:cNvPicPr>
            <a:picLocks noGrp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825" y="-73025"/>
            <a:ext cx="38163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מלבן 21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235700"/>
            <a:ext cx="7905750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00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רשים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189038"/>
            <a:ext cx="66738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רשים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189038"/>
            <a:ext cx="66738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תרשים 1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189038"/>
            <a:ext cx="66738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/>
          <p:cNvSpPr txBox="1">
            <a:spLocks noGrp="1"/>
          </p:cNvSpPr>
          <p:nvPr/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29</a:t>
            </a:r>
          </a:p>
        </p:txBody>
      </p:sp>
      <p:graphicFrame>
        <p:nvGraphicFramePr>
          <p:cNvPr id="17" name="טבלה 16"/>
          <p:cNvGraphicFramePr>
            <a:graphicFrameLocks noGrp="1"/>
          </p:cNvGraphicFramePr>
          <p:nvPr/>
        </p:nvGraphicFramePr>
        <p:xfrm>
          <a:off x="144463" y="2178050"/>
          <a:ext cx="1871662" cy="2771778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1113603"/>
                <a:gridCol w="758059"/>
              </a:tblGrid>
              <a:tr h="633790"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ההפרש/</a:t>
                      </a:r>
                      <a:r>
                        <a:rPr lang="he-IL" sz="1200" u="none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העליה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בזכאים לבגרות מבני ה- 17,</a:t>
                      </a:r>
                      <a:r>
                        <a:rPr lang="he-IL" sz="1200" u="none" strike="noStrike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algn="ctr" rtl="1" fontAlgn="b"/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תשס"ו – תשע"ג, לפי מגזר</a:t>
                      </a:r>
                      <a:endParaRPr lang="he-IL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1492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מגזר</a:t>
                      </a:r>
                      <a:endParaRPr lang="he-IL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הפרש/עליה</a:t>
                      </a:r>
                      <a:endParaRPr lang="he-IL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1D1"/>
                    </a:solidFill>
                  </a:tcPr>
                </a:tc>
              </a:tr>
              <a:tr h="28997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7.5%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97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 דרוזי</a:t>
                      </a:r>
                      <a:endParaRPr lang="he-IL" sz="11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17.1%</a:t>
                      </a:r>
                      <a:endParaRPr lang="he-IL" sz="11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97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 יהודי-ללא </a:t>
                      </a:r>
                      <a:r>
                        <a:rPr lang="he-IL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חרדים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14.8%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04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 ערבי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11.2%</a:t>
                      </a:r>
                      <a:endParaRPr kumimoji="0" lang="he-I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611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 </a:t>
                      </a:r>
                      <a:r>
                        <a:rPr kumimoji="0" lang="he-I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יהודי-כולל חרדים</a:t>
                      </a:r>
                      <a:endParaRPr lang="he-IL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99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9.0%</a:t>
                      </a:r>
                      <a:endParaRPr kumimoji="0" lang="he-I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97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u="none" strike="noStrike" dirty="0" smtClean="0">
                          <a:solidFill>
                            <a:srgbClr val="8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 בדווי </a:t>
                      </a:r>
                      <a:r>
                        <a:rPr lang="he-IL" sz="1400" b="1" u="none" strike="noStrike" dirty="0">
                          <a:solidFill>
                            <a:srgbClr val="8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בנגב</a:t>
                      </a:r>
                      <a:endParaRPr lang="he-IL" sz="1400" b="1" i="0" u="none" strike="noStrike" dirty="0">
                        <a:solidFill>
                          <a:srgbClr val="8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71987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4.4%</a:t>
                      </a:r>
                      <a:endParaRPr lang="he-IL" sz="1400" b="1" i="0" u="none" strike="noStrike" dirty="0">
                        <a:solidFill>
                          <a:srgbClr val="8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4057" name="AutoShape 25"/>
          <p:cNvSpPr>
            <a:spLocks noChangeArrowheads="1"/>
          </p:cNvSpPr>
          <p:nvPr/>
        </p:nvSpPr>
        <p:spPr bwMode="auto">
          <a:xfrm>
            <a:off x="2952750" y="549275"/>
            <a:ext cx="3238500" cy="53975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90000"/>
              </a:lnSpc>
            </a:pPr>
            <a:r>
              <a:rPr lang="he-IL" altLang="he-IL" sz="1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ברמה המגזרית </a:t>
            </a:r>
            <a:endParaRPr lang="he-IL" altLang="he-IL" sz="1600" b="1">
              <a:solidFill>
                <a:srgbClr val="FFFFFF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>
              <a:lnSpc>
                <a:spcPct val="90000"/>
              </a:lnSpc>
            </a:pPr>
            <a:r>
              <a:rPr lang="he-IL" altLang="he-IL" sz="2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המגזר הבדווי בנגב </a:t>
            </a:r>
          </a:p>
        </p:txBody>
      </p:sp>
      <p:pic>
        <p:nvPicPr>
          <p:cNvPr id="44058" name="תמונה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734050"/>
            <a:ext cx="4849813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612775" y="6480175"/>
            <a:ext cx="7918450" cy="276225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>
                <a:alpha val="85097"/>
              </a:srgbClr>
            </a:solidFill>
            <a:miter lim="800000"/>
            <a:headEnd/>
            <a:tailEnd/>
          </a:ln>
        </p:spPr>
        <p:txBody>
          <a:bodyPr lIns="0" tIns="1800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החל מתש"ע, תכניות סטארט וחסם של יכולות פועלות בחסות אקדמית של ביה"ס לחינוך, אוניברסיטת תל אביב. כל נתוני תכנית יכולות לבגרות ולמניעת נשירה – סטארט בכל השנים התקבלו מהנהלות בתי                                        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הספר וחתומים ע"י ההנהלות וכל התוצאות והעיבודים מבוססים על נתונים אלה. בשנים תשס"ט, תשע"א, תשע"ב הנתונים והתוצאות נבדקו ואושרו על ידי אוניברסיטת תל אביב.  נתוני תכנית יכולות לבגרות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– מקצוע חסם בכל השנים, התקבלו מהנהלות בתיה"ס המשתתפים. נתונים, דוחות ותוצאות תכנית יכולות לבגרות – מקצוע חסם, תש"ע עד תשע"ג, נבדקו ואושרו ע"י ביה"ס לחינוך – אוניברסיטת תל אביב.</a:t>
            </a:r>
          </a:p>
        </p:txBody>
      </p:sp>
      <p:pic>
        <p:nvPicPr>
          <p:cNvPr id="44060" name="תמונה 19" descr="https://encrypted-tbn1.gstatic.com/images?q=tbn:ANd9GcR9cN9EsWhZzv7yd2VJu4kxa4DM2_-hTyft--Lqc5SMhkOKVZWR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24628"/>
          <a:stretch>
            <a:fillRect/>
          </a:stretch>
        </p:blipFill>
        <p:spPr bwMode="auto">
          <a:xfrm>
            <a:off x="7235825" y="6559550"/>
            <a:ext cx="1216025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4062" name="Picture 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5888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7775575" y="225425"/>
            <a:ext cx="1260475" cy="179388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064" name="תמונה 30" descr="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233363"/>
            <a:ext cx="482600" cy="1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65" name="תמונה 31" descr="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88913"/>
            <a:ext cx="168275" cy="1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טבלה 32"/>
          <p:cNvPicPr>
            <a:picLocks noGrp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825" y="-73025"/>
            <a:ext cx="38163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מלבן 20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235700"/>
            <a:ext cx="7905750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26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Grp="1"/>
          </p:cNvSpPr>
          <p:nvPr/>
        </p:nvSpPr>
        <p:spPr bwMode="auto">
          <a:xfrm>
            <a:off x="952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16" name="Line 3"/>
          <p:cNvCxnSpPr>
            <a:cxnSpLocks noChangeShapeType="1"/>
          </p:cNvCxnSpPr>
          <p:nvPr/>
        </p:nvCxnSpPr>
        <p:spPr bwMode="auto">
          <a:xfrm>
            <a:off x="4643438" y="3176588"/>
            <a:ext cx="0" cy="30607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403350" y="1076325"/>
            <a:ext cx="6084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ts val="1925"/>
              </a:lnSpc>
              <a:spcBef>
                <a:spcPts val="1200"/>
              </a:spcBef>
            </a:pPr>
            <a:r>
              <a:rPr lang="he-IL" altLang="he-IL" sz="1600" b="1">
                <a:solidFill>
                  <a:srgbClr val="8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3. זכאים לבגרות ממשתתפי יכולות, </a:t>
            </a:r>
            <a:r>
              <a:rPr lang="he-IL" altLang="he-IL" sz="1600" b="1" u="sng">
                <a:solidFill>
                  <a:srgbClr val="8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מכלל הזכאים לבגרות</a:t>
            </a:r>
            <a:r>
              <a:rPr lang="he-IL" altLang="he-IL" sz="1600" b="1">
                <a:solidFill>
                  <a:srgbClr val="8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במגזר הבדווי בנגב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7412038" y="1352550"/>
            <a:ext cx="960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/>
            <a:r>
              <a:rPr lang="he-IL" altLang="he-IL" b="1">
                <a:solidFill>
                  <a:srgbClr val="9900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בתשע"ג,</a:t>
            </a:r>
            <a:endParaRPr lang="he-IL" altLang="he-IL">
              <a:solidFill>
                <a:srgbClr val="99003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דיאגרמה 2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513" y="1616075"/>
            <a:ext cx="7596187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תרשים 1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955925"/>
            <a:ext cx="3973512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תרשים 2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575" y="2955925"/>
            <a:ext cx="3968750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2952750" y="476250"/>
            <a:ext cx="3238500" cy="53975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90000"/>
              </a:lnSpc>
            </a:pPr>
            <a:r>
              <a:rPr lang="he-IL" altLang="he-IL" sz="1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ברמה המגזרית </a:t>
            </a:r>
            <a:endParaRPr lang="he-IL" altLang="he-IL" sz="1600" b="1">
              <a:solidFill>
                <a:srgbClr val="FFFFFF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>
              <a:lnSpc>
                <a:spcPct val="90000"/>
              </a:lnSpc>
            </a:pPr>
            <a:r>
              <a:rPr lang="he-IL" altLang="he-IL" sz="2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המגזר הבדווי בנגב 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12775" y="6524625"/>
            <a:ext cx="7918450" cy="277813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>
                <a:alpha val="85097"/>
              </a:srgbClr>
            </a:solidFill>
            <a:miter lim="800000"/>
            <a:headEnd/>
            <a:tailEnd/>
          </a:ln>
        </p:spPr>
        <p:txBody>
          <a:bodyPr lIns="0" tIns="1800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החל מתש"ע, תכניות סטארט וחסם של יכולות פועלות בחסות אקדמית של ביה"ס לחינוך, אוניברסיטת תל אביב. כל נתוני תכנית יכולות לבגרות ולמניעת נשירה – סטארט בכל השנים התקבלו מהנהלות בתי                                        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הספר וחתומים ע"י ההנהלות וכל התוצאות והעיבודים מבוססים על נתונים אלה. בשנים תשס"ט, תשע"א, תשע"ב הנתונים והתוצאות נבדקו ואושרו על ידי אוניברסיטת תל אביב.  נתוני תכנית יכולות לבגרות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he-IL" altLang="he-IL" sz="700">
                <a:solidFill>
                  <a:srgbClr val="7F7F7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– מקצוע חסם בכל השנים, התקבלו מהנהלות בתיה"ס המשתתפים. נתונים, דוחות ותוצאות תכנית יכולות לבגרות – מקצוע חסם, תש"ע עד תשע"ג, נבדקו ואושרו ע"י ביה"ס לחינוך – אוניברסיטת תל אביב.</a:t>
            </a:r>
          </a:p>
        </p:txBody>
      </p:sp>
      <p:pic>
        <p:nvPicPr>
          <p:cNvPr id="45067" name="תמונה 18" descr="https://encrypted-tbn1.gstatic.com/images?q=tbn:ANd9GcR9cN9EsWhZzv7yd2VJu4kxa4DM2_-hTyft--Lqc5SMhkOKVZWR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24628"/>
          <a:stretch>
            <a:fillRect/>
          </a:stretch>
        </p:blipFill>
        <p:spPr bwMode="auto">
          <a:xfrm>
            <a:off x="7235825" y="6604000"/>
            <a:ext cx="12160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5069" name="Picture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5888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7775575" y="225425"/>
            <a:ext cx="1260475" cy="179388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5071" name="תמונה 22" descr="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233363"/>
            <a:ext cx="482600" cy="1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72" name="תמונה 23" descr="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88913"/>
            <a:ext cx="168275" cy="1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טבלה 26"/>
          <p:cNvPicPr>
            <a:picLocks noGrp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825" y="-73025"/>
            <a:ext cx="38163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מלבן 27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21425"/>
            <a:ext cx="7905750" cy="1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875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-53975"/>
            <a:ext cx="9144000" cy="323850"/>
          </a:xfrm>
          <a:prstGeom prst="rect">
            <a:avLst/>
          </a:prstGeom>
          <a:solidFill>
            <a:srgbClr val="F4F3EE"/>
          </a:solidFill>
          <a:ln w="6350">
            <a:solidFill>
              <a:srgbClr val="FFD45B"/>
            </a:solidFill>
            <a:miter lim="800000"/>
            <a:headEnd/>
            <a:tailEnd/>
          </a:ln>
        </p:spPr>
        <p:txBody>
          <a:bodyPr lIns="0" tIns="0" rIns="0" bIns="360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200" b="1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617913" y="115888"/>
            <a:ext cx="1908175" cy="144462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ts val="1200"/>
              </a:lnSpc>
            </a:pPr>
            <a:r>
              <a:rPr lang="he-IL" altLang="he-IL" sz="1200" b="1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יש                   בפריפריה</a:t>
            </a:r>
            <a:endParaRPr lang="he-IL" altLang="he-IL" sz="1200" b="1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Text Box 4"/>
          <p:cNvSpPr txBox="1">
            <a:spLocks noGrp="1"/>
          </p:cNvSpPr>
          <p:nvPr/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31</a:t>
            </a:r>
          </a:p>
        </p:txBody>
      </p:sp>
      <p:pic>
        <p:nvPicPr>
          <p:cNvPr id="3" name="מלבן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542925"/>
            <a:ext cx="7577137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792163" y="5121275"/>
            <a:ext cx="7559675" cy="615950"/>
          </a:xfrm>
          <a:prstGeom prst="rect">
            <a:avLst/>
          </a:prstGeom>
          <a:solidFill>
            <a:srgbClr val="FFFFE5"/>
          </a:solidFill>
          <a:ln w="3175">
            <a:solidFill>
              <a:srgbClr val="FFC000">
                <a:alpha val="50195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700" b="1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הערכה רבה לשותפים ליישום - צוות המנחים והמטה </a:t>
            </a:r>
          </a:p>
          <a:p>
            <a:pPr algn="ctr" rtl="1" eaLnBrk="1" hangingPunct="1"/>
            <a:r>
              <a:rPr lang="he-IL" altLang="he-IL" sz="1700" b="1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עמותת יכולות – מיסודה של קרן רש"י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809625" y="3860800"/>
            <a:ext cx="7524750" cy="1092200"/>
          </a:xfrm>
          <a:prstGeom prst="rect">
            <a:avLst/>
          </a:prstGeom>
          <a:solidFill>
            <a:srgbClr val="FFFFE5"/>
          </a:solidFill>
          <a:ln w="3175">
            <a:solidFill>
              <a:srgbClr val="FFC000">
                <a:alpha val="50195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700" b="1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הערכה רבה </a:t>
            </a:r>
          </a:p>
          <a:p>
            <a:pPr algn="ctr" rtl="1" eaLnBrk="1" hangingPunct="1"/>
            <a:r>
              <a:rPr lang="he-IL" altLang="he-IL" sz="1600" b="1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לפיקוח, למנהלי בתיה"ס המשתתפים </a:t>
            </a:r>
          </a:p>
          <a:p>
            <a:pPr algn="ctr" rtl="1" eaLnBrk="1" hangingPunct="1"/>
            <a:r>
              <a:rPr lang="he-IL" altLang="he-IL" sz="1600" b="1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ולצוותי המורים הרכזים והמתרגלים</a:t>
            </a:r>
          </a:p>
          <a:p>
            <a:pPr algn="ctr" rtl="1" eaLnBrk="1" hangingPunct="1"/>
            <a:r>
              <a:rPr lang="he-IL" altLang="he-IL" sz="1600" b="1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שהפכו את האמונה שכל אחד יכול, לידיעה.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655763" y="503238"/>
            <a:ext cx="59039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600" b="1">
                <a:solidFill>
                  <a:srgbClr val="00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שותפים בפעילות עמותת יכולות – מיסודה של קרן רש"י,</a:t>
            </a:r>
          </a:p>
          <a:p>
            <a:pPr algn="ctr" rtl="1" eaLnBrk="1" hangingPunct="1"/>
            <a:r>
              <a:rPr lang="he-IL" altLang="he-IL" sz="1600" b="1">
                <a:solidFill>
                  <a:srgbClr val="00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תשס"א – תשע"ג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792163" y="5913438"/>
            <a:ext cx="7559675" cy="384175"/>
          </a:xfrm>
          <a:prstGeom prst="rect">
            <a:avLst/>
          </a:prstGeom>
          <a:solidFill>
            <a:srgbClr val="FFFFE5"/>
          </a:solidFill>
          <a:ln w="3175">
            <a:solidFill>
              <a:srgbClr val="FFC000">
                <a:alpha val="50195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900" b="1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הערכה ותודה מיוחדת לקרן רש"י</a:t>
            </a:r>
          </a:p>
        </p:txBody>
      </p:sp>
      <p:pic>
        <p:nvPicPr>
          <p:cNvPr id="46090" name="תמונה 15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4376738" y="84138"/>
            <a:ext cx="482600" cy="1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תמונה 16" descr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4895850" y="44450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09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7" grpId="0" animBg="1"/>
      <p:bldP spid="46088" grpId="0"/>
      <p:bldP spid="4608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Grp="1"/>
          </p:cNvSpPr>
          <p:nvPr/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1438" y="7938"/>
            <a:ext cx="9001125" cy="433387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107950" y="36513"/>
            <a:ext cx="971550" cy="3921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0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 </a:t>
            </a:r>
            <a:endParaRPr lang="he-IL" altLang="he-IL" sz="1100">
              <a:solidFill>
                <a:srgbClr val="17375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>
              <a:lnSpc>
                <a:spcPct val="90000"/>
              </a:lnSpc>
            </a:pPr>
            <a:r>
              <a:rPr lang="he-IL" altLang="he-IL" sz="14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משרד החינוך</a:t>
            </a:r>
            <a:endParaRPr lang="he-IL" altLang="he-IL" sz="1400">
              <a:solidFill>
                <a:srgbClr val="17375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71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988" y="7938"/>
            <a:ext cx="88106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תמונה 16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4249738" y="115888"/>
            <a:ext cx="481012" cy="1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תמונה 17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4716463" y="80963"/>
            <a:ext cx="26987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תמונה 18" descr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9" t="76178" r="28966" b="10770"/>
          <a:stretch>
            <a:fillRect/>
          </a:stretch>
        </p:blipFill>
        <p:spPr bwMode="auto">
          <a:xfrm>
            <a:off x="4211638" y="309563"/>
            <a:ext cx="498475" cy="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דיאגרמה 1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2225" y="2163763"/>
            <a:ext cx="6308725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42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 flipH="1">
            <a:off x="0" y="1557338"/>
            <a:ext cx="9144000" cy="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127" name="Line 3"/>
          <p:cNvSpPr>
            <a:spLocks noChangeShapeType="1"/>
          </p:cNvSpPr>
          <p:nvPr/>
        </p:nvSpPr>
        <p:spPr bwMode="auto">
          <a:xfrm>
            <a:off x="3673475" y="1557338"/>
            <a:ext cx="0" cy="2727325"/>
          </a:xfrm>
          <a:prstGeom prst="line">
            <a:avLst/>
          </a:prstGeom>
          <a:noFill/>
          <a:ln w="4445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126" name="Line 4"/>
          <p:cNvSpPr>
            <a:spLocks noChangeShapeType="1"/>
          </p:cNvSpPr>
          <p:nvPr/>
        </p:nvSpPr>
        <p:spPr bwMode="auto">
          <a:xfrm>
            <a:off x="5383213" y="1557338"/>
            <a:ext cx="0" cy="2725737"/>
          </a:xfrm>
          <a:prstGeom prst="line">
            <a:avLst/>
          </a:prstGeom>
          <a:noFill/>
          <a:ln w="4445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125" name="Line 5"/>
          <p:cNvSpPr>
            <a:spLocks noChangeShapeType="1"/>
          </p:cNvSpPr>
          <p:nvPr/>
        </p:nvSpPr>
        <p:spPr bwMode="auto">
          <a:xfrm flipH="1">
            <a:off x="6848475" y="1557338"/>
            <a:ext cx="19050" cy="2735262"/>
          </a:xfrm>
          <a:prstGeom prst="line">
            <a:avLst/>
          </a:prstGeom>
          <a:noFill/>
          <a:ln w="41275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648325" y="3933825"/>
            <a:ext cx="828675" cy="5032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92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6350">
            <a:solidFill>
              <a:srgbClr val="800000">
                <a:alpha val="54901"/>
              </a:srgbClr>
            </a:solidFill>
            <a:miter lim="800000"/>
            <a:headEnd/>
            <a:tailEnd/>
          </a:ln>
        </p:spPr>
        <p:txBody>
          <a:bodyPr lIns="18000" tIns="10800" rIns="18000" bIns="10800"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he-IL" altLang="he-IL" sz="12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מסלול רגיל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06375"/>
            <a:ext cx="8458200" cy="701675"/>
          </a:xfrm>
        </p:spPr>
        <p:txBody>
          <a:bodyPr lIns="36000" tIns="0" rIns="36000" bIns="0"/>
          <a:lstStyle/>
          <a:p>
            <a:pPr eaLnBrk="1" hangingPunct="1"/>
            <a:r>
              <a:rPr lang="he-IL" altLang="he-IL" sz="1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מודל המיון הבית-ספרי</a:t>
            </a:r>
            <a:r>
              <a:rPr lang="he-IL" altLang="he-IL" sz="1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e-IL" altLang="he-IL" sz="1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altLang="he-IL" sz="1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מבנה ביה"ס, התרחבות הפערים הלימודיים/חברתיים, הנשירה הגלויה והסמויה</a:t>
            </a:r>
            <a:br>
              <a:rPr lang="he-IL" altLang="he-IL" sz="1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altLang="he-IL" sz="1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ורפדוקטיביות המבנה החברתי  </a:t>
            </a:r>
            <a:endParaRPr lang="he-IL" altLang="he-IL" sz="1200">
              <a:solidFill>
                <a:srgbClr val="0000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 rot="-5415941">
            <a:off x="7305675" y="2352675"/>
            <a:ext cx="1196975" cy="1698625"/>
          </a:xfrm>
          <a:custGeom>
            <a:avLst/>
            <a:gdLst>
              <a:gd name="T0" fmla="*/ 55493861 w 21600"/>
              <a:gd name="T1" fmla="*/ 66789931 h 21600"/>
              <a:gd name="T2" fmla="*/ 33165519 w 21600"/>
              <a:gd name="T3" fmla="*/ 133579940 h 21600"/>
              <a:gd name="T4" fmla="*/ 10837112 w 21600"/>
              <a:gd name="T5" fmla="*/ 66789931 h 21600"/>
              <a:gd name="T6" fmla="*/ 331655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29 w 21600"/>
              <a:gd name="T13" fmla="*/ 5329 h 21600"/>
              <a:gd name="T14" fmla="*/ 16271 w 21600"/>
              <a:gd name="T15" fmla="*/ 162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058" y="21600"/>
                </a:lnTo>
                <a:lnTo>
                  <a:pt x="1454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E5E6"/>
              </a:gs>
              <a:gs pos="14000">
                <a:srgbClr val="FFE5E6"/>
              </a:gs>
              <a:gs pos="100000">
                <a:srgbClr val="CCECFF"/>
              </a:gs>
            </a:gsLst>
            <a:lin ang="2700000" scaled="1"/>
          </a:gradFill>
          <a:ln w="3175">
            <a:solidFill>
              <a:schemeClr val="tx1">
                <a:alpha val="52156"/>
              </a:schemeClr>
            </a:solidFill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endParaRPr lang="en-US" altLang="he-IL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638800" y="2928938"/>
            <a:ext cx="990600" cy="561975"/>
          </a:xfrm>
          <a:prstGeom prst="rect">
            <a:avLst/>
          </a:prstGeom>
          <a:noFill/>
          <a:ln w="6350">
            <a:solidFill>
              <a:schemeClr val="tx1">
                <a:alpha val="56078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tIns="828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60000"/>
              </a:lnSpc>
              <a:spcBef>
                <a:spcPct val="50000"/>
              </a:spcBef>
            </a:pPr>
            <a:r>
              <a:rPr lang="he-IL" altLang="he-IL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הקבצה</a:t>
            </a:r>
          </a:p>
          <a:p>
            <a:pPr algn="ctr" rtl="1" eaLnBrk="1" hangingPunct="1">
              <a:lnSpc>
                <a:spcPct val="60000"/>
              </a:lnSpc>
              <a:spcBef>
                <a:spcPct val="50000"/>
              </a:spcBef>
            </a:pPr>
            <a:r>
              <a:rPr lang="he-IL" altLang="he-IL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ב'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651500" y="2168525"/>
            <a:ext cx="828675" cy="504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92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6350">
            <a:solidFill>
              <a:schemeClr val="tx1">
                <a:alpha val="58038"/>
              </a:schemeClr>
            </a:solidFill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he-IL" altLang="he-IL" sz="1200">
              <a:solidFill>
                <a:srgbClr val="000000"/>
              </a:solidFill>
            </a:endParaRPr>
          </a:p>
          <a:p>
            <a:pPr algn="r" rtl="1" eaLnBrk="1" hangingPunct="1">
              <a:spcBef>
                <a:spcPct val="50000"/>
              </a:spcBef>
            </a:pPr>
            <a:r>
              <a:rPr lang="he-IL" altLang="he-IL" sz="12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מסלול תורני</a:t>
            </a:r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5715000" y="1952625"/>
            <a:ext cx="919163" cy="539750"/>
          </a:xfrm>
          <a:custGeom>
            <a:avLst/>
            <a:gdLst>
              <a:gd name="T0" fmla="*/ 0 w 919125"/>
              <a:gd name="T1" fmla="*/ 0 h 589500"/>
              <a:gd name="T2" fmla="*/ 914438 w 919125"/>
              <a:gd name="T3" fmla="*/ 0 h 589500"/>
              <a:gd name="T4" fmla="*/ 914438 w 919125"/>
              <a:gd name="T5" fmla="*/ 490465 h 589500"/>
              <a:gd name="T6" fmla="*/ 0 w 919125"/>
              <a:gd name="T7" fmla="*/ 490465 h 589500"/>
              <a:gd name="T8" fmla="*/ 0 w 919125"/>
              <a:gd name="T9" fmla="*/ 0 h 589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9125"/>
              <a:gd name="T16" fmla="*/ 0 h 589500"/>
              <a:gd name="T17" fmla="*/ 919125 w 919125"/>
              <a:gd name="T18" fmla="*/ 589500 h 589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9125" h="589500">
                <a:moveTo>
                  <a:pt x="0" y="0"/>
                </a:moveTo>
                <a:lnTo>
                  <a:pt x="914400" y="0"/>
                </a:lnTo>
                <a:cubicBezTo>
                  <a:pt x="914400" y="194925"/>
                  <a:pt x="925033" y="474910"/>
                  <a:pt x="914400" y="584775"/>
                </a:cubicBezTo>
                <a:cubicBezTo>
                  <a:pt x="800986" y="595407"/>
                  <a:pt x="304800" y="584775"/>
                  <a:pt x="0" y="584775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64000">
                <a:srgbClr val="FFFFFF"/>
              </a:gs>
              <a:gs pos="100000">
                <a:srgbClr val="D1E8FF"/>
              </a:gs>
            </a:gsLst>
            <a:lin ang="5400000" scaled="1"/>
          </a:gradFill>
          <a:ln w="6350">
            <a:solidFill>
              <a:srgbClr val="002060">
                <a:alpha val="50980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he-IL" altLang="he-IL"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הקבצה א'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715000" y="3754438"/>
            <a:ext cx="917575" cy="5032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BFBFBF"/>
              </a:gs>
            </a:gsLst>
            <a:lin ang="5400000" scaled="1"/>
          </a:gradFill>
          <a:ln w="6350">
            <a:solidFill>
              <a:srgbClr val="800000">
                <a:alpha val="52940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60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הקבצה </a:t>
            </a:r>
          </a:p>
          <a:p>
            <a:pPr algn="ctr" rtl="1" eaLnBrk="1" hangingPunct="1"/>
            <a:r>
              <a:rPr lang="he-IL" altLang="he-IL" sz="160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ג'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3886200" y="1989138"/>
            <a:ext cx="1116013" cy="504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8000">
                <a:srgbClr val="FFFFFF"/>
              </a:gs>
              <a:gs pos="100000">
                <a:srgbClr val="D1E8FF"/>
              </a:gs>
            </a:gsLst>
            <a:lin ang="5400000" scaled="1"/>
          </a:gradFill>
          <a:ln w="6350">
            <a:solidFill>
              <a:srgbClr val="002060">
                <a:alpha val="47058"/>
              </a:srgbClr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ts val="1200"/>
              </a:lnSpc>
            </a:pPr>
            <a:r>
              <a:rPr lang="he-IL" altLang="he-IL" sz="1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עיוני/ טכנולוגי</a:t>
            </a:r>
          </a:p>
          <a:p>
            <a:pPr algn="ctr" rtl="1" eaLnBrk="1" hangingPunct="1">
              <a:lnSpc>
                <a:spcPts val="1200"/>
              </a:lnSpc>
            </a:pPr>
            <a:r>
              <a:rPr lang="he-IL" altLang="he-IL" sz="1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גבוהה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3897313" y="2565400"/>
            <a:ext cx="1116012" cy="203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9001">
                <a:srgbClr val="FFFFFF"/>
              </a:gs>
              <a:gs pos="100000">
                <a:srgbClr val="CCFFFF"/>
              </a:gs>
            </a:gsLst>
            <a:lin ang="5400000" scaled="1"/>
          </a:gradFill>
          <a:ln w="6350">
            <a:solidFill>
              <a:srgbClr val="002060"/>
            </a:solidFill>
            <a:prstDash val="sysDash"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50000"/>
              </a:lnSpc>
              <a:spcBef>
                <a:spcPct val="50000"/>
              </a:spcBef>
            </a:pPr>
            <a:r>
              <a:rPr lang="he-IL" altLang="he-IL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מב</a:t>
            </a:r>
            <a:r>
              <a:rPr lang="he-IL" altLang="he-IL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"</a:t>
            </a:r>
            <a:r>
              <a:rPr lang="he-IL" altLang="he-IL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ר </a:t>
            </a:r>
            <a:endParaRPr lang="he-IL" altLang="he-IL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2063" name="Text Box 15"/>
          <p:cNvGrpSpPr>
            <a:grpSpLocks/>
          </p:cNvGrpSpPr>
          <p:nvPr/>
        </p:nvGrpSpPr>
        <p:grpSpPr bwMode="auto">
          <a:xfrm>
            <a:off x="2803525" y="1981200"/>
            <a:ext cx="701675" cy="523875"/>
            <a:chOff x="1766" y="1248"/>
            <a:chExt cx="442" cy="330"/>
          </a:xfrm>
        </p:grpSpPr>
        <p:pic>
          <p:nvPicPr>
            <p:cNvPr id="48143" name="Picture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" y="1248"/>
              <a:ext cx="442" cy="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44" name="Text Box 16"/>
            <p:cNvSpPr txBox="1">
              <a:spLocks noChangeArrowheads="1"/>
            </p:cNvSpPr>
            <p:nvPr/>
          </p:nvSpPr>
          <p:spPr bwMode="auto">
            <a:xfrm>
              <a:off x="1769" y="1253"/>
              <a:ext cx="431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he-IL" altLang="he-IL" sz="140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אקדמיה</a:t>
              </a:r>
            </a:p>
          </p:txBody>
        </p:sp>
      </p:grp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1728788" y="1989138"/>
            <a:ext cx="838200" cy="5762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D1E8FF"/>
              </a:gs>
            </a:gsLst>
            <a:lin ang="5400000" scaled="1"/>
          </a:gradFill>
          <a:ln w="6350">
            <a:solidFill>
              <a:srgbClr val="002060">
                <a:alpha val="45097"/>
              </a:srgbClr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תעסוקה א'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2633663" y="3754438"/>
            <a:ext cx="838200" cy="57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6000">
                <a:srgbClr val="FFFFFF"/>
              </a:gs>
              <a:gs pos="100000">
                <a:srgbClr val="BFBFBF"/>
              </a:gs>
            </a:gsLst>
            <a:lin ang="5400000" scaled="1"/>
          </a:gradFill>
          <a:ln w="6350">
            <a:solidFill>
              <a:srgbClr val="800000">
                <a:alpha val="47058"/>
              </a:srgbClr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40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תעסוקה ב'</a:t>
            </a:r>
            <a:endParaRPr lang="he-IL" altLang="he-IL" sz="1400">
              <a:solidFill>
                <a:srgbClr val="990033"/>
              </a:solidFill>
            </a:endParaRP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3527425" y="5084763"/>
            <a:ext cx="1476375" cy="288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5400000" scaled="1"/>
          </a:gradFill>
          <a:ln w="6350">
            <a:solidFill>
              <a:srgbClr val="800000">
                <a:alpha val="50195"/>
              </a:srgbClr>
            </a:solidFill>
            <a:miter lim="800000"/>
            <a:headEnd/>
            <a:tailEnd/>
          </a:ln>
        </p:spPr>
        <p:txBody>
          <a:bodyPr lIns="108000" tIns="82800" rIns="126000" bIns="82800" anchor="ctr" anchorCtr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60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נשירה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095625" y="5778500"/>
            <a:ext cx="1476375" cy="288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5400000" scaled="1"/>
          </a:gradFill>
          <a:ln w="6350">
            <a:solidFill>
              <a:srgbClr val="800000">
                <a:alpha val="50195"/>
              </a:srgbClr>
            </a:solidFill>
            <a:miter lim="800000"/>
            <a:headEnd/>
            <a:tailEnd/>
          </a:ln>
        </p:spPr>
        <p:txBody>
          <a:bodyPr lIns="108000" tIns="82800" rIns="126000" bIns="82800" anchor="ctr" anchorCtr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60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סטיה חברתית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755650" y="1954213"/>
            <a:ext cx="936625" cy="758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0000">
                <a:srgbClr val="FFFFFF"/>
              </a:gs>
              <a:gs pos="100000">
                <a:srgbClr val="D1E8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ct val="40000"/>
              </a:lnSpc>
              <a:spcBef>
                <a:spcPct val="50000"/>
              </a:spcBef>
            </a:pPr>
            <a:r>
              <a:rPr lang="he-IL" altLang="he-IL" sz="12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הכנסה (+)</a:t>
            </a:r>
          </a:p>
          <a:p>
            <a:pPr algn="r" rtl="1" eaLnBrk="1" hangingPunct="1">
              <a:lnSpc>
                <a:spcPct val="40000"/>
              </a:lnSpc>
              <a:spcBef>
                <a:spcPct val="50000"/>
              </a:spcBef>
            </a:pPr>
            <a:r>
              <a:rPr lang="he-IL" altLang="he-IL" sz="12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יוקרה   (+)</a:t>
            </a:r>
          </a:p>
          <a:p>
            <a:pPr algn="r" rtl="1" eaLnBrk="1" hangingPunct="1"/>
            <a:r>
              <a:rPr lang="he-IL" altLang="he-IL" sz="12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כח       (+)</a:t>
            </a:r>
          </a:p>
          <a:p>
            <a:pPr algn="r" rtl="1" eaLnBrk="1" hangingPunct="1">
              <a:spcBef>
                <a:spcPts val="600"/>
              </a:spcBef>
            </a:pPr>
            <a:r>
              <a:rPr lang="he-IL" altLang="he-IL" sz="12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ניידות  (+)</a:t>
            </a:r>
          </a:p>
        </p:txBody>
      </p:sp>
      <p:sp>
        <p:nvSpPr>
          <p:cNvPr id="48151" name="AutoShape 23"/>
          <p:cNvSpPr>
            <a:spLocks/>
          </p:cNvSpPr>
          <p:nvPr/>
        </p:nvSpPr>
        <p:spPr bwMode="auto">
          <a:xfrm rot="55195" flipH="1">
            <a:off x="4067175" y="4262438"/>
            <a:ext cx="766763" cy="828675"/>
          </a:xfrm>
          <a:custGeom>
            <a:avLst/>
            <a:gdLst>
              <a:gd name="T0" fmla="*/ 0 w 21600"/>
              <a:gd name="T1" fmla="*/ 4412 h 21600"/>
              <a:gd name="T2" fmla="*/ 26719918 w 21600"/>
              <a:gd name="T3" fmla="*/ 31765873 h 21600"/>
              <a:gd name="T4" fmla="*/ 471503 w 21600"/>
              <a:gd name="T5" fmla="*/ 3176587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988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3"/>
                </a:moveTo>
                <a:cubicBezTo>
                  <a:pt x="129" y="1"/>
                  <a:pt x="258" y="-1"/>
                  <a:pt x="388" y="0"/>
                </a:cubicBezTo>
                <a:cubicBezTo>
                  <a:pt x="12317" y="0"/>
                  <a:pt x="21988" y="9670"/>
                  <a:pt x="21988" y="21600"/>
                </a:cubicBezTo>
              </a:path>
              <a:path w="21600" h="21600" stroke="0" extrusionOk="0">
                <a:moveTo>
                  <a:pt x="0" y="3"/>
                </a:moveTo>
                <a:cubicBezTo>
                  <a:pt x="129" y="1"/>
                  <a:pt x="258" y="-1"/>
                  <a:pt x="388" y="0"/>
                </a:cubicBezTo>
                <a:cubicBezTo>
                  <a:pt x="12317" y="0"/>
                  <a:pt x="21988" y="9670"/>
                  <a:pt x="21988" y="21600"/>
                </a:cubicBezTo>
                <a:lnTo>
                  <a:pt x="388" y="21600"/>
                </a:lnTo>
                <a:lnTo>
                  <a:pt x="0" y="3"/>
                </a:lnTo>
                <a:close/>
              </a:path>
            </a:pathLst>
          </a:custGeom>
          <a:noFill/>
          <a:ln w="6350">
            <a:solidFill>
              <a:srgbClr val="800000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endParaRPr lang="en-US" altLang="he-IL"/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3886200" y="3754438"/>
            <a:ext cx="1116013" cy="5032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BFBFBF"/>
              </a:gs>
            </a:gsLst>
            <a:lin ang="5400000" scaled="1"/>
          </a:gradFill>
          <a:ln w="6350">
            <a:solidFill>
              <a:srgbClr val="800000">
                <a:alpha val="50980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spcBef>
                <a:spcPts val="600"/>
              </a:spcBef>
            </a:pPr>
            <a:r>
              <a:rPr lang="he-IL" altLang="he-IL" sz="1400">
                <a:solidFill>
                  <a:srgbClr val="800000"/>
                </a:solidFill>
                <a:cs typeface="Arial" panose="020B0604020202020204" pitchFamily="34" charset="0"/>
              </a:rPr>
              <a:t>י"ל בודדות</a:t>
            </a:r>
          </a:p>
          <a:p>
            <a:pPr algn="ctr" rtl="1" eaLnBrk="1" hangingPunct="1"/>
            <a:r>
              <a:rPr lang="he-IL" altLang="he-IL" sz="1400">
                <a:solidFill>
                  <a:srgbClr val="800000"/>
                </a:solidFill>
                <a:cs typeface="Arial" panose="020B0604020202020204" pitchFamily="34" charset="0"/>
              </a:rPr>
              <a:t>(טכנולוגי)</a:t>
            </a:r>
          </a:p>
        </p:txBody>
      </p:sp>
      <p:sp>
        <p:nvSpPr>
          <p:cNvPr id="2082" name="Line 25"/>
          <p:cNvSpPr>
            <a:spLocks noChangeShapeType="1"/>
          </p:cNvSpPr>
          <p:nvPr/>
        </p:nvSpPr>
        <p:spPr bwMode="auto">
          <a:xfrm flipH="1">
            <a:off x="7081838" y="3375025"/>
            <a:ext cx="1674812" cy="0"/>
          </a:xfrm>
          <a:prstGeom prst="line">
            <a:avLst/>
          </a:prstGeom>
          <a:noFill/>
          <a:ln w="12700">
            <a:solidFill>
              <a:srgbClr val="7F7F7F">
                <a:alpha val="98038"/>
              </a:srgb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7391400" y="2759075"/>
            <a:ext cx="1066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he-IL" altLang="he-IL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יסודי הטרוגני</a:t>
            </a:r>
          </a:p>
        </p:txBody>
      </p:sp>
      <p:sp>
        <p:nvSpPr>
          <p:cNvPr id="2086" name="Line 27"/>
          <p:cNvSpPr>
            <a:spLocks noChangeShapeType="1"/>
          </p:cNvSpPr>
          <p:nvPr/>
        </p:nvSpPr>
        <p:spPr bwMode="auto">
          <a:xfrm flipH="1" flipV="1">
            <a:off x="3052763" y="4313238"/>
            <a:ext cx="954087" cy="773112"/>
          </a:xfrm>
          <a:prstGeom prst="line">
            <a:avLst/>
          </a:prstGeom>
          <a:noFill/>
          <a:ln w="6350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90" name="Line 28"/>
          <p:cNvSpPr>
            <a:spLocks noChangeShapeType="1"/>
          </p:cNvSpPr>
          <p:nvPr/>
        </p:nvSpPr>
        <p:spPr bwMode="auto">
          <a:xfrm rot="-60000" flipH="1" flipV="1">
            <a:off x="3492500" y="3990975"/>
            <a:ext cx="395288" cy="3175"/>
          </a:xfrm>
          <a:prstGeom prst="line">
            <a:avLst/>
          </a:prstGeom>
          <a:noFill/>
          <a:ln w="6350">
            <a:solidFill>
              <a:srgbClr val="660033">
                <a:alpha val="89018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91" name="Line 29"/>
          <p:cNvSpPr>
            <a:spLocks noChangeShapeType="1"/>
          </p:cNvSpPr>
          <p:nvPr/>
        </p:nvSpPr>
        <p:spPr bwMode="auto">
          <a:xfrm flipH="1">
            <a:off x="5053013" y="2241550"/>
            <a:ext cx="661987" cy="0"/>
          </a:xfrm>
          <a:prstGeom prst="line">
            <a:avLst/>
          </a:prstGeom>
          <a:noFill/>
          <a:ln w="635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92" name="Line 30"/>
          <p:cNvSpPr>
            <a:spLocks noChangeShapeType="1"/>
          </p:cNvSpPr>
          <p:nvPr/>
        </p:nvSpPr>
        <p:spPr bwMode="auto">
          <a:xfrm flipH="1">
            <a:off x="3503613" y="2241550"/>
            <a:ext cx="382587" cy="0"/>
          </a:xfrm>
          <a:prstGeom prst="line">
            <a:avLst/>
          </a:prstGeom>
          <a:noFill/>
          <a:ln w="635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93" name="Line 31"/>
          <p:cNvSpPr>
            <a:spLocks noChangeShapeType="1"/>
          </p:cNvSpPr>
          <p:nvPr/>
        </p:nvSpPr>
        <p:spPr bwMode="auto">
          <a:xfrm flipH="1">
            <a:off x="2555875" y="2241550"/>
            <a:ext cx="252413" cy="0"/>
          </a:xfrm>
          <a:prstGeom prst="line">
            <a:avLst/>
          </a:prstGeom>
          <a:noFill/>
          <a:ln w="635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1439863" y="3646488"/>
            <a:ext cx="990600" cy="9001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4000">
                <a:srgbClr val="FFFFFF"/>
              </a:gs>
              <a:gs pos="100000">
                <a:srgbClr val="FFE5E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36000" rIns="54000" bIns="360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/>
            <a:r>
              <a:rPr lang="he-IL" altLang="he-IL" sz="1200">
                <a:solidFill>
                  <a:srgbClr val="800000"/>
                </a:solidFill>
                <a:latin typeface="Arial" panose="020B0604020202020204" pitchFamily="34" charset="0"/>
              </a:rPr>
              <a:t>- </a:t>
            </a:r>
            <a:r>
              <a:rPr lang="he-IL" altLang="he-IL" sz="120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הכנסה (-)</a:t>
            </a:r>
          </a:p>
          <a:p>
            <a:pPr algn="r" rtl="1" eaLnBrk="1" hangingPunct="1"/>
            <a:r>
              <a:rPr lang="he-IL" altLang="he-IL" sz="1200">
                <a:solidFill>
                  <a:srgbClr val="800000"/>
                </a:solidFill>
                <a:latin typeface="Arial" panose="020B0604020202020204" pitchFamily="34" charset="0"/>
              </a:rPr>
              <a:t>- </a:t>
            </a:r>
            <a:r>
              <a:rPr lang="he-IL" altLang="he-IL" sz="120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יוקרה</a:t>
            </a:r>
            <a:r>
              <a:rPr lang="he-IL" altLang="he-IL" sz="1200">
                <a:solidFill>
                  <a:srgbClr val="800000"/>
                </a:solidFill>
                <a:latin typeface="Arial" panose="020B0604020202020204" pitchFamily="34" charset="0"/>
              </a:rPr>
              <a:t>  </a:t>
            </a:r>
            <a:r>
              <a:rPr lang="he-IL" altLang="he-IL" sz="120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(-)</a:t>
            </a:r>
          </a:p>
          <a:p>
            <a:pPr algn="r" rtl="1" eaLnBrk="1" hangingPunct="1"/>
            <a:r>
              <a:rPr lang="he-IL" altLang="he-IL" sz="1200">
                <a:solidFill>
                  <a:srgbClr val="800000"/>
                </a:solidFill>
                <a:latin typeface="Arial" panose="020B0604020202020204" pitchFamily="34" charset="0"/>
              </a:rPr>
              <a:t>- </a:t>
            </a:r>
            <a:r>
              <a:rPr lang="he-IL" altLang="he-IL" sz="120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כח </a:t>
            </a:r>
            <a:r>
              <a:rPr lang="he-IL" altLang="he-IL" sz="1200">
                <a:solidFill>
                  <a:srgbClr val="800000"/>
                </a:solidFill>
                <a:latin typeface="Arial" panose="020B0604020202020204" pitchFamily="34" charset="0"/>
              </a:rPr>
              <a:t>      </a:t>
            </a:r>
            <a:r>
              <a:rPr lang="he-IL" altLang="he-IL" sz="120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(-)</a:t>
            </a:r>
          </a:p>
          <a:p>
            <a:pPr algn="r" rtl="1" eaLnBrk="1" hangingPunct="1">
              <a:spcBef>
                <a:spcPts val="600"/>
              </a:spcBef>
            </a:pPr>
            <a:r>
              <a:rPr lang="he-IL" altLang="he-IL" sz="1200">
                <a:solidFill>
                  <a:srgbClr val="800000"/>
                </a:solidFill>
                <a:latin typeface="Arial" panose="020B0604020202020204" pitchFamily="34" charset="0"/>
              </a:rPr>
              <a:t>- </a:t>
            </a:r>
            <a:r>
              <a:rPr lang="he-IL" altLang="he-IL" sz="120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ניידות (-)</a:t>
            </a: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2808288" y="1736725"/>
            <a:ext cx="2232025" cy="2159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9000">
                <a:srgbClr val="FFFFFF"/>
              </a:gs>
              <a:gs pos="72000">
                <a:srgbClr val="EFF7FF"/>
              </a:gs>
              <a:gs pos="100000">
                <a:srgbClr val="D1E8FF"/>
              </a:gs>
            </a:gsLst>
            <a:lin ang="5400000" scaled="1"/>
          </a:gradFill>
          <a:ln w="6350">
            <a:solidFill>
              <a:srgbClr val="7F7F7F">
                <a:alpha val="59999"/>
              </a:srgbClr>
            </a:solidFill>
            <a:miter lim="800000"/>
            <a:headEnd/>
            <a:tailEnd/>
          </a:ln>
        </p:spPr>
        <p:txBody>
          <a:bodyPr lIns="36000" tIns="0" rIns="3600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he-IL" altLang="he-IL" sz="14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מסלול המשכי</a:t>
            </a:r>
            <a:r>
              <a:rPr lang="he-IL" altLang="he-IL" sz="1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(אקדמי - ארוך טווח)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3816350" y="3429000"/>
            <a:ext cx="1223963" cy="287338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74001">
                <a:srgbClr val="F8F8F8"/>
              </a:gs>
              <a:gs pos="100000">
                <a:srgbClr val="FFE5E5"/>
              </a:gs>
            </a:gsLst>
            <a:lin ang="5400000" scaled="1"/>
          </a:gradFill>
          <a:ln w="6350">
            <a:solidFill>
              <a:srgbClr val="7F7F7F"/>
            </a:solidFill>
            <a:miter lim="800000"/>
            <a:headEnd/>
            <a:tailEnd/>
          </a:ln>
        </p:spPr>
        <p:txBody>
          <a:bodyPr lIns="36000" tIns="36000" rIns="36000" bIns="0" anchor="ctr" anchorCtr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ts val="900"/>
              </a:lnSpc>
            </a:pPr>
            <a:r>
              <a:rPr lang="he-IL" altLang="he-IL" sz="12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מסלול לא המשכי </a:t>
            </a:r>
            <a:r>
              <a:rPr lang="he-IL" altLang="he-IL" sz="9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(קצר טווח)</a:t>
            </a:r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5613400" y="981075"/>
            <a:ext cx="1081088" cy="503238"/>
          </a:xfrm>
          <a:prstGeom prst="rect">
            <a:avLst/>
          </a:prstGeom>
          <a:solidFill>
            <a:srgbClr val="F8F8F8"/>
          </a:solidFill>
          <a:ln w="3175">
            <a:solidFill>
              <a:srgbClr val="B2B2B2">
                <a:alpha val="74117"/>
              </a:srgbClr>
            </a:solidFill>
            <a:miter lim="800000"/>
            <a:headEnd/>
            <a:tailEnd/>
          </a:ln>
        </p:spPr>
        <p:txBody>
          <a:bodyPr lIns="90000" tIns="82800" rIns="90000" bIns="108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50000"/>
              </a:lnSpc>
              <a:spcBef>
                <a:spcPct val="50000"/>
              </a:spcBef>
            </a:pPr>
            <a:r>
              <a:rPr lang="he-IL" altLang="he-IL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חטה"ב</a:t>
            </a:r>
          </a:p>
          <a:p>
            <a:pPr algn="ctr" rtl="1" eaLnBrk="1" hangingPunct="1">
              <a:lnSpc>
                <a:spcPct val="50000"/>
              </a:lnSpc>
              <a:spcBef>
                <a:spcPct val="50000"/>
              </a:spcBef>
            </a:pPr>
            <a:r>
              <a:rPr lang="he-IL" altLang="he-IL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(ז),ח',ט</a:t>
            </a:r>
          </a:p>
        </p:txBody>
      </p:sp>
      <p:sp>
        <p:nvSpPr>
          <p:cNvPr id="48164" name="AutoShape 36"/>
          <p:cNvSpPr>
            <a:spLocks/>
          </p:cNvSpPr>
          <p:nvPr/>
        </p:nvSpPr>
        <p:spPr bwMode="auto">
          <a:xfrm rot="55195" flipH="1">
            <a:off x="3816350" y="5373688"/>
            <a:ext cx="863600" cy="431800"/>
          </a:xfrm>
          <a:custGeom>
            <a:avLst/>
            <a:gdLst>
              <a:gd name="T0" fmla="*/ 0 w 21600"/>
              <a:gd name="T1" fmla="*/ 1199 h 21600"/>
              <a:gd name="T2" fmla="*/ 33934435 w 21600"/>
              <a:gd name="T3" fmla="*/ 8635999 h 21600"/>
              <a:gd name="T4" fmla="*/ 598801 w 21600"/>
              <a:gd name="T5" fmla="*/ 863599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988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3"/>
                </a:moveTo>
                <a:cubicBezTo>
                  <a:pt x="129" y="1"/>
                  <a:pt x="258" y="-1"/>
                  <a:pt x="388" y="0"/>
                </a:cubicBezTo>
                <a:cubicBezTo>
                  <a:pt x="12317" y="0"/>
                  <a:pt x="21988" y="9670"/>
                  <a:pt x="21988" y="21600"/>
                </a:cubicBezTo>
              </a:path>
              <a:path w="21600" h="21600" stroke="0" extrusionOk="0">
                <a:moveTo>
                  <a:pt x="0" y="3"/>
                </a:moveTo>
                <a:cubicBezTo>
                  <a:pt x="129" y="1"/>
                  <a:pt x="258" y="-1"/>
                  <a:pt x="388" y="0"/>
                </a:cubicBezTo>
                <a:cubicBezTo>
                  <a:pt x="12317" y="0"/>
                  <a:pt x="21988" y="9670"/>
                  <a:pt x="21988" y="21600"/>
                </a:cubicBezTo>
                <a:lnTo>
                  <a:pt x="388" y="21600"/>
                </a:lnTo>
                <a:lnTo>
                  <a:pt x="0" y="3"/>
                </a:lnTo>
                <a:close/>
              </a:path>
            </a:pathLst>
          </a:custGeom>
          <a:noFill/>
          <a:ln w="6350">
            <a:solidFill>
              <a:srgbClr val="800000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endParaRPr lang="en-US" altLang="he-IL"/>
          </a:p>
        </p:txBody>
      </p:sp>
      <p:sp>
        <p:nvSpPr>
          <p:cNvPr id="2102" name="Line 37"/>
          <p:cNvSpPr>
            <a:spLocks noChangeShapeType="1"/>
          </p:cNvSpPr>
          <p:nvPr/>
        </p:nvSpPr>
        <p:spPr bwMode="auto">
          <a:xfrm flipH="1">
            <a:off x="1538288" y="4281488"/>
            <a:ext cx="936625" cy="1587"/>
          </a:xfrm>
          <a:prstGeom prst="line">
            <a:avLst/>
          </a:prstGeom>
          <a:noFill/>
          <a:ln w="19050">
            <a:solidFill>
              <a:srgbClr val="A5002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103" name="Line 38"/>
          <p:cNvSpPr>
            <a:spLocks noChangeShapeType="1"/>
          </p:cNvSpPr>
          <p:nvPr/>
        </p:nvSpPr>
        <p:spPr bwMode="auto">
          <a:xfrm flipH="1">
            <a:off x="804863" y="2476500"/>
            <a:ext cx="838200" cy="0"/>
          </a:xfrm>
          <a:prstGeom prst="line">
            <a:avLst/>
          </a:prstGeom>
          <a:noFill/>
          <a:ln w="19050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104" name="Line 39"/>
          <p:cNvSpPr>
            <a:spLocks noChangeShapeType="1"/>
          </p:cNvSpPr>
          <p:nvPr/>
        </p:nvSpPr>
        <p:spPr bwMode="auto">
          <a:xfrm flipH="1">
            <a:off x="6629400" y="3546475"/>
            <a:ext cx="425450" cy="539750"/>
          </a:xfrm>
          <a:prstGeom prst="line">
            <a:avLst/>
          </a:prstGeom>
          <a:noFill/>
          <a:ln w="6350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107" name="Line 40"/>
          <p:cNvSpPr>
            <a:spLocks noChangeShapeType="1"/>
          </p:cNvSpPr>
          <p:nvPr/>
        </p:nvSpPr>
        <p:spPr bwMode="auto">
          <a:xfrm flipH="1" flipV="1">
            <a:off x="6629400" y="2308225"/>
            <a:ext cx="406400" cy="568325"/>
          </a:xfrm>
          <a:prstGeom prst="line">
            <a:avLst/>
          </a:prstGeom>
          <a:noFill/>
          <a:ln w="3175">
            <a:solidFill>
              <a:srgbClr val="22228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8169" name="AutoShape 41"/>
          <p:cNvSpPr>
            <a:spLocks/>
          </p:cNvSpPr>
          <p:nvPr/>
        </p:nvSpPr>
        <p:spPr bwMode="auto">
          <a:xfrm rot="55195" flipH="1">
            <a:off x="4895850" y="4227513"/>
            <a:ext cx="755650" cy="863600"/>
          </a:xfrm>
          <a:custGeom>
            <a:avLst/>
            <a:gdLst>
              <a:gd name="T0" fmla="*/ 0 w 21600"/>
              <a:gd name="T1" fmla="*/ 4798 h 21600"/>
              <a:gd name="T2" fmla="*/ 25981053 w 21600"/>
              <a:gd name="T3" fmla="*/ 34543998 h 21600"/>
              <a:gd name="T4" fmla="*/ 458449 w 21600"/>
              <a:gd name="T5" fmla="*/ 3454399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988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3"/>
                </a:moveTo>
                <a:cubicBezTo>
                  <a:pt x="129" y="1"/>
                  <a:pt x="258" y="-1"/>
                  <a:pt x="388" y="0"/>
                </a:cubicBezTo>
                <a:cubicBezTo>
                  <a:pt x="12317" y="0"/>
                  <a:pt x="21988" y="9670"/>
                  <a:pt x="21988" y="21600"/>
                </a:cubicBezTo>
              </a:path>
              <a:path w="21600" h="21600" stroke="0" extrusionOk="0">
                <a:moveTo>
                  <a:pt x="0" y="3"/>
                </a:moveTo>
                <a:cubicBezTo>
                  <a:pt x="129" y="1"/>
                  <a:pt x="258" y="-1"/>
                  <a:pt x="388" y="0"/>
                </a:cubicBezTo>
                <a:cubicBezTo>
                  <a:pt x="12317" y="0"/>
                  <a:pt x="21988" y="9670"/>
                  <a:pt x="21988" y="21600"/>
                </a:cubicBezTo>
                <a:lnTo>
                  <a:pt x="388" y="21600"/>
                </a:lnTo>
                <a:lnTo>
                  <a:pt x="0" y="3"/>
                </a:lnTo>
                <a:close/>
              </a:path>
            </a:pathLst>
          </a:custGeom>
          <a:noFill/>
          <a:ln w="6350">
            <a:solidFill>
              <a:srgbClr val="800000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endParaRPr lang="en-US" altLang="he-IL"/>
          </a:p>
        </p:txBody>
      </p:sp>
      <p:sp>
        <p:nvSpPr>
          <p:cNvPr id="2111" name="Line 42"/>
          <p:cNvSpPr>
            <a:spLocks noChangeShapeType="1"/>
          </p:cNvSpPr>
          <p:nvPr/>
        </p:nvSpPr>
        <p:spPr bwMode="auto">
          <a:xfrm flipH="1">
            <a:off x="5053013" y="3987800"/>
            <a:ext cx="661987" cy="0"/>
          </a:xfrm>
          <a:prstGeom prst="line">
            <a:avLst/>
          </a:prstGeom>
          <a:noFill/>
          <a:ln w="6350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8171" name="AutoShape 43"/>
          <p:cNvSpPr>
            <a:spLocks/>
          </p:cNvSpPr>
          <p:nvPr/>
        </p:nvSpPr>
        <p:spPr bwMode="auto">
          <a:xfrm>
            <a:off x="8756650" y="2997200"/>
            <a:ext cx="82550" cy="396875"/>
          </a:xfrm>
          <a:prstGeom prst="rightBrace">
            <a:avLst>
              <a:gd name="adj1" fmla="val 45295"/>
              <a:gd name="adj2" fmla="val 50000"/>
            </a:avLst>
          </a:prstGeom>
          <a:solidFill>
            <a:srgbClr val="FFC5C8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endParaRPr lang="he-IL" altLang="he-IL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2" name="AutoShape 44"/>
          <p:cNvSpPr>
            <a:spLocks/>
          </p:cNvSpPr>
          <p:nvPr/>
        </p:nvSpPr>
        <p:spPr bwMode="auto">
          <a:xfrm>
            <a:off x="7056438" y="2601913"/>
            <a:ext cx="157162" cy="1171575"/>
          </a:xfrm>
          <a:prstGeom prst="rightBrace">
            <a:avLst>
              <a:gd name="adj1" fmla="val 31544"/>
              <a:gd name="adj2" fmla="val 53250"/>
            </a:avLst>
          </a:prstGeom>
          <a:solidFill>
            <a:srgbClr val="FFC5C8"/>
          </a:solidFill>
          <a:ln w="3175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endParaRPr lang="he-IL" altLang="he-IL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3" name="AutoShape 45"/>
          <p:cNvSpPr>
            <a:spLocks noChangeArrowheads="1"/>
          </p:cNvSpPr>
          <p:nvPr/>
        </p:nvSpPr>
        <p:spPr bwMode="auto">
          <a:xfrm>
            <a:off x="7081838" y="5737225"/>
            <a:ext cx="1671637" cy="500063"/>
          </a:xfrm>
          <a:prstGeom prst="wedgeRoundRectCallout">
            <a:avLst>
              <a:gd name="adj1" fmla="val -80028"/>
              <a:gd name="adj2" fmla="val -327787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89999">
                <a:srgbClr val="FFFFFF"/>
              </a:gs>
              <a:gs pos="100000">
                <a:srgbClr val="FF9999"/>
              </a:gs>
            </a:gsLst>
            <a:lin ang="5400000" scaled="1"/>
          </a:gradFill>
          <a:ln w="6350">
            <a:solidFill>
              <a:srgbClr val="7F7F7F">
                <a:alpha val="67842"/>
              </a:srgbClr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200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קיבוע הפערים, </a:t>
            </a:r>
          </a:p>
          <a:p>
            <a:pPr algn="ctr" rtl="1" eaLnBrk="1" hangingPunct="1"/>
            <a:r>
              <a:rPr lang="he-IL" altLang="he-IL" sz="1200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והמשך הרחבתם</a:t>
            </a:r>
          </a:p>
        </p:txBody>
      </p:sp>
      <p:sp>
        <p:nvSpPr>
          <p:cNvPr id="48174" name="AutoShape 46"/>
          <p:cNvSpPr>
            <a:spLocks noChangeArrowheads="1"/>
          </p:cNvSpPr>
          <p:nvPr/>
        </p:nvSpPr>
        <p:spPr bwMode="auto">
          <a:xfrm>
            <a:off x="7391400" y="4773613"/>
            <a:ext cx="1066800" cy="319087"/>
          </a:xfrm>
          <a:prstGeom prst="wedgeRectCallout">
            <a:avLst>
              <a:gd name="adj1" fmla="val -119773"/>
              <a:gd name="adj2" fmla="val -202870"/>
            </a:avLst>
          </a:prstGeom>
          <a:gradFill rotWithShape="0">
            <a:gsLst>
              <a:gs pos="0">
                <a:srgbClr val="FFFFFF"/>
              </a:gs>
              <a:gs pos="75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6350">
            <a:solidFill>
              <a:srgbClr val="7F7F7F">
                <a:alpha val="74117"/>
              </a:srgbClr>
            </a:solidFill>
            <a:miter lim="800000"/>
            <a:headEnd/>
            <a:tailEnd/>
          </a:ln>
        </p:spPr>
        <p:txBody>
          <a:bodyPr lIns="90000" tIns="46800" rIns="90000" bIns="46800" anchor="ctr" anchorCtr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200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מחסן הנושרים</a:t>
            </a:r>
          </a:p>
        </p:txBody>
      </p:sp>
      <p:sp>
        <p:nvSpPr>
          <p:cNvPr id="2120" name="Line 47"/>
          <p:cNvSpPr>
            <a:spLocks noChangeShapeType="1"/>
          </p:cNvSpPr>
          <p:nvPr/>
        </p:nvSpPr>
        <p:spPr bwMode="auto">
          <a:xfrm flipH="1">
            <a:off x="6629400" y="3222625"/>
            <a:ext cx="406400" cy="0"/>
          </a:xfrm>
          <a:prstGeom prst="line">
            <a:avLst/>
          </a:prstGeom>
          <a:noFill/>
          <a:ln w="6350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8176" name="Text Box 48"/>
          <p:cNvSpPr txBox="1">
            <a:spLocks noChangeArrowheads="1"/>
          </p:cNvSpPr>
          <p:nvPr/>
        </p:nvSpPr>
        <p:spPr bwMode="auto">
          <a:xfrm>
            <a:off x="3986213" y="981075"/>
            <a:ext cx="1079500" cy="503238"/>
          </a:xfrm>
          <a:prstGeom prst="rect">
            <a:avLst/>
          </a:prstGeom>
          <a:solidFill>
            <a:srgbClr val="F8F8F8"/>
          </a:solidFill>
          <a:ln w="3175">
            <a:solidFill>
              <a:srgbClr val="B2B2B2">
                <a:alpha val="78038"/>
              </a:srgbClr>
            </a:solidFill>
            <a:miter lim="800000"/>
            <a:headEnd/>
            <a:tailEnd/>
          </a:ln>
        </p:spPr>
        <p:txBody>
          <a:bodyPr lIns="18000" tIns="82800" rIns="18000" bIns="1188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he-IL" altLang="he-IL" b="1">
                <a:solidFill>
                  <a:srgbClr val="7F7F7F"/>
                </a:solidFill>
                <a:cs typeface="Arial" panose="020B0604020202020204" pitchFamily="34" charset="0"/>
              </a:rPr>
              <a:t>תיכון י'- יב'</a:t>
            </a:r>
          </a:p>
        </p:txBody>
      </p:sp>
      <p:sp>
        <p:nvSpPr>
          <p:cNvPr id="48177" name="Text Box 49"/>
          <p:cNvSpPr txBox="1">
            <a:spLocks noChangeArrowheads="1"/>
          </p:cNvSpPr>
          <p:nvPr/>
        </p:nvSpPr>
        <p:spPr bwMode="auto">
          <a:xfrm>
            <a:off x="7391400" y="981075"/>
            <a:ext cx="1079500" cy="503238"/>
          </a:xfrm>
          <a:prstGeom prst="rect">
            <a:avLst/>
          </a:prstGeom>
          <a:solidFill>
            <a:srgbClr val="F8F8F8"/>
          </a:solidFill>
          <a:ln w="6350">
            <a:solidFill>
              <a:srgbClr val="B2B2B2">
                <a:alpha val="74117"/>
              </a:srgbClr>
            </a:solidFill>
            <a:miter lim="800000"/>
            <a:headEnd/>
            <a:tailEnd/>
          </a:ln>
        </p:spPr>
        <p:txBody>
          <a:bodyPr lIns="54000" tIns="118800" rIns="54000" bIns="468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40000"/>
              </a:lnSpc>
              <a:spcBef>
                <a:spcPct val="50000"/>
              </a:spcBef>
            </a:pPr>
            <a:r>
              <a:rPr lang="he-IL" altLang="he-IL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יסודי</a:t>
            </a:r>
          </a:p>
          <a:p>
            <a:pPr algn="ctr" rtl="1" eaLnBrk="1" hangingPunct="1">
              <a:lnSpc>
                <a:spcPct val="40000"/>
              </a:lnSpc>
              <a:spcBef>
                <a:spcPct val="50000"/>
              </a:spcBef>
            </a:pPr>
            <a:r>
              <a:rPr lang="he-IL" altLang="he-IL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א'-ו'</a:t>
            </a:r>
          </a:p>
        </p:txBody>
      </p:sp>
      <p:sp>
        <p:nvSpPr>
          <p:cNvPr id="48178" name="AutoShape 50"/>
          <p:cNvSpPr>
            <a:spLocks noChangeArrowheads="1"/>
          </p:cNvSpPr>
          <p:nvPr/>
        </p:nvSpPr>
        <p:spPr bwMode="auto">
          <a:xfrm>
            <a:off x="7239000" y="3987800"/>
            <a:ext cx="1517650" cy="325438"/>
          </a:xfrm>
          <a:prstGeom prst="wedgeRoundRectCallout">
            <a:avLst>
              <a:gd name="adj1" fmla="val -29810"/>
              <a:gd name="adj2" fmla="val -147884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86000">
                <a:srgbClr val="FFFFFF"/>
              </a:gs>
              <a:gs pos="100000">
                <a:srgbClr val="FFC5C8"/>
              </a:gs>
            </a:gsLst>
            <a:lin ang="5400000" scaled="1"/>
          </a:gradFill>
          <a:ln w="3175">
            <a:solidFill>
              <a:srgbClr val="7F7F7F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he-IL" altLang="he-IL" sz="1200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התרחבות  הפערים</a:t>
            </a:r>
          </a:p>
        </p:txBody>
      </p:sp>
      <p:sp>
        <p:nvSpPr>
          <p:cNvPr id="2133" name="Line 51"/>
          <p:cNvSpPr>
            <a:spLocks noChangeShapeType="1"/>
          </p:cNvSpPr>
          <p:nvPr/>
        </p:nvSpPr>
        <p:spPr bwMode="auto">
          <a:xfrm flipH="1">
            <a:off x="5029200" y="3398838"/>
            <a:ext cx="606425" cy="539750"/>
          </a:xfrm>
          <a:prstGeom prst="line">
            <a:avLst/>
          </a:prstGeom>
          <a:noFill/>
          <a:ln w="19050">
            <a:solidFill>
              <a:srgbClr val="6600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134" name="Line 52"/>
          <p:cNvSpPr>
            <a:spLocks noChangeShapeType="1"/>
          </p:cNvSpPr>
          <p:nvPr/>
        </p:nvSpPr>
        <p:spPr bwMode="auto">
          <a:xfrm flipH="1" flipV="1">
            <a:off x="5053013" y="2308225"/>
            <a:ext cx="560387" cy="735013"/>
          </a:xfrm>
          <a:prstGeom prst="line">
            <a:avLst/>
          </a:prstGeom>
          <a:noFill/>
          <a:ln w="19050">
            <a:solidFill>
              <a:srgbClr val="00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2135" name="Line 8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3638" y="2657475"/>
            <a:ext cx="684212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82" name="Rectangle 54"/>
          <p:cNvSpPr>
            <a:spLocks noChangeArrowheads="1"/>
          </p:cNvSpPr>
          <p:nvPr/>
        </p:nvSpPr>
        <p:spPr bwMode="auto">
          <a:xfrm>
            <a:off x="5799138" y="6611938"/>
            <a:ext cx="33670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/>
            <a:r>
              <a:rPr lang="he-IL" altLang="he-IL" sz="9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תרשים מצומצם מס' 1, משנת  1992, נסים (מקס) כהן  </a:t>
            </a:r>
            <a:r>
              <a:rPr lang="en-US" altLang="he-IL" sz="900">
                <a:solidFill>
                  <a:srgbClr val="7F7F7F"/>
                </a:solidFill>
                <a:latin typeface="Arial" panose="020B0604020202020204" pitchFamily="34" charset="0"/>
              </a:rPr>
              <a:t>  (M.A.)</a:t>
            </a:r>
            <a:r>
              <a:rPr lang="he-IL" altLang="he-IL" sz="90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r>
              <a:rPr lang="he-IL" altLang="he-IL" sz="9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מעודכן </a:t>
            </a:r>
            <a:endParaRPr lang="he-IL" altLang="he-IL" sz="900">
              <a:solidFill>
                <a:srgbClr val="7F7F7F"/>
              </a:solidFill>
            </a:endParaRPr>
          </a:p>
        </p:txBody>
      </p:sp>
      <p:sp>
        <p:nvSpPr>
          <p:cNvPr id="48183" name="Text Box 55"/>
          <p:cNvSpPr txBox="1">
            <a:spLocks noGrp="1"/>
          </p:cNvSpPr>
          <p:nvPr/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en-US" altLang="he-IL"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xmlns="" val="5735420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1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01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520"/>
                            </p:stCondLst>
                            <p:childTnLst>
                              <p:par>
                                <p:cTn id="1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2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52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602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652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1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1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0"/>
                            </p:stCondLst>
                            <p:childTnLst>
                              <p:par>
                                <p:cTn id="1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25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60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70"/>
                            </p:stCondLst>
                            <p:childTnLst>
                              <p:par>
                                <p:cTn id="1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770"/>
                            </p:stCondLst>
                            <p:childTnLst>
                              <p:par>
                                <p:cTn id="1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1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1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25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030"/>
                            </p:stCondLst>
                            <p:childTnLst>
                              <p:par>
                                <p:cTn id="1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30"/>
                            </p:stCondLst>
                            <p:childTnLst>
                              <p:par>
                                <p:cTn id="1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" grpId="0" animBg="1"/>
      <p:bldP spid="2126" grpId="0" animBg="1"/>
      <p:bldP spid="2125" grpId="0" animBg="1"/>
      <p:bldP spid="48134" grpId="0" animBg="1" autoUpdateAnimBg="0"/>
      <p:bldP spid="48136" grpId="0" animBg="1"/>
      <p:bldP spid="48137" grpId="0" animBg="1" autoUpdateAnimBg="0"/>
      <p:bldP spid="48138" grpId="0" animBg="1" autoUpdateAnimBg="0"/>
      <p:bldP spid="48139" grpId="0" animBg="1" autoUpdateAnimBg="0"/>
      <p:bldP spid="48140" grpId="0" animBg="1" autoUpdateAnimBg="0"/>
      <p:bldP spid="48141" grpId="0" animBg="1" autoUpdateAnimBg="0"/>
      <p:bldP spid="48142" grpId="0" animBg="1" autoUpdateAnimBg="0"/>
      <p:bldP spid="48146" grpId="0" animBg="1" autoUpdateAnimBg="0"/>
      <p:bldP spid="48147" grpId="0" animBg="1" autoUpdateAnimBg="0"/>
      <p:bldP spid="48148" grpId="0" animBg="1" autoUpdateAnimBg="0"/>
      <p:bldP spid="48149" grpId="0" animBg="1" autoUpdateAnimBg="0"/>
      <p:bldP spid="48150" grpId="0" animBg="1" autoUpdateAnimBg="0"/>
      <p:bldP spid="48151" grpId="0" animBg="1"/>
      <p:bldP spid="48152" grpId="0" animBg="1" autoUpdateAnimBg="0"/>
      <p:bldP spid="2082" grpId="0" animBg="1"/>
      <p:bldP spid="48154" grpId="0" autoUpdateAnimBg="0"/>
      <p:bldP spid="2086" grpId="0" animBg="1"/>
      <p:bldP spid="2090" grpId="0" animBg="1"/>
      <p:bldP spid="2091" grpId="0" animBg="1"/>
      <p:bldP spid="2092" grpId="0" animBg="1"/>
      <p:bldP spid="2093" grpId="0" animBg="1"/>
      <p:bldP spid="48160" grpId="0" animBg="1" autoUpdateAnimBg="0"/>
      <p:bldP spid="48161" grpId="0" animBg="1" autoUpdateAnimBg="0"/>
      <p:bldP spid="48162" grpId="0" animBg="1" autoUpdateAnimBg="0"/>
      <p:bldP spid="48163" grpId="0" animBg="1"/>
      <p:bldP spid="48164" grpId="0" animBg="1"/>
      <p:bldP spid="2102" grpId="0" animBg="1"/>
      <p:bldP spid="2103" grpId="0" animBg="1"/>
      <p:bldP spid="2104" grpId="0" animBg="1"/>
      <p:bldP spid="2107" grpId="0" animBg="1"/>
      <p:bldP spid="48169" grpId="0" animBg="1"/>
      <p:bldP spid="2111" grpId="0" animBg="1"/>
      <p:bldP spid="48171" grpId="0" animBg="1"/>
      <p:bldP spid="48172" grpId="0" animBg="1"/>
      <p:bldP spid="48173" grpId="0" animBg="1" autoUpdateAnimBg="0"/>
      <p:bldP spid="48174" grpId="0" animBg="1" autoUpdateAnimBg="0"/>
      <p:bldP spid="2120" grpId="0" animBg="1"/>
      <p:bldP spid="48176" grpId="0" animBg="1"/>
      <p:bldP spid="48177" grpId="0" animBg="1"/>
      <p:bldP spid="48178" grpId="0" animBg="1" autoUpdateAnimBg="0"/>
      <p:bldP spid="2133" grpId="0" animBg="1"/>
      <p:bldP spid="21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1" name="דיאגרמה 2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81138"/>
            <a:ext cx="7572375" cy="37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1438" y="7938"/>
            <a:ext cx="9001125" cy="433387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107950" y="36513"/>
            <a:ext cx="971550" cy="3921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0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 </a:t>
            </a:r>
            <a:endParaRPr lang="he-IL" altLang="he-IL" sz="1100">
              <a:solidFill>
                <a:srgbClr val="17375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>
              <a:lnSpc>
                <a:spcPct val="90000"/>
              </a:lnSpc>
            </a:pPr>
            <a:r>
              <a:rPr lang="he-IL" altLang="he-IL" sz="14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משרד החינוך</a:t>
            </a:r>
            <a:endParaRPr lang="he-IL" altLang="he-IL" sz="1400">
              <a:solidFill>
                <a:srgbClr val="17375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43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988" y="7938"/>
            <a:ext cx="88106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תמונה 17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4249738" y="115888"/>
            <a:ext cx="481012" cy="1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תמונה 18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4716463" y="80963"/>
            <a:ext cx="26987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תמונה 19" descr="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9" t="76178" r="28966" b="10770"/>
          <a:stretch>
            <a:fillRect/>
          </a:stretch>
        </p:blipFill>
        <p:spPr bwMode="auto">
          <a:xfrm>
            <a:off x="4211638" y="309563"/>
            <a:ext cx="498475" cy="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61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" name="תרשים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378075"/>
            <a:ext cx="6486525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692275" y="512763"/>
            <a:ext cx="5759450" cy="431800"/>
          </a:xfrm>
          <a:prstGeom prst="roundRect">
            <a:avLst>
              <a:gd name="adj" fmla="val 16667"/>
            </a:avLst>
          </a:prstGeom>
          <a:solidFill>
            <a:srgbClr val="0083C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רקע</a:t>
            </a:r>
          </a:p>
          <a:p>
            <a:pPr algn="ctr" rtl="1" eaLnBrk="1" hangingPunct="1"/>
            <a:r>
              <a:rPr lang="he-IL" altLang="he-IL" sz="1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ישראל - זכאים לבגרות 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511300" y="1233488"/>
            <a:ext cx="6121400" cy="900112"/>
          </a:xfrm>
          <a:prstGeom prst="roundRect">
            <a:avLst>
              <a:gd name="adj" fmla="val 16667"/>
            </a:avLst>
          </a:prstGeom>
          <a:solidFill>
            <a:srgbClr val="93885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/>
            <a:r>
              <a:rPr lang="he-IL" altLang="he-IL" sz="160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בעשור השנים תשס"ד – תשע"ג:</a:t>
            </a:r>
          </a:p>
          <a:p>
            <a:pPr algn="r" rtl="1" eaLnBrk="1" hangingPunct="1">
              <a:buFont typeface="Arial" panose="020B0604020202020204" pitchFamily="34" charset="0"/>
              <a:buChar char="•"/>
            </a:pPr>
            <a:r>
              <a:rPr lang="he-IL" altLang="he-IL" sz="160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עליה של (רק) כ- 6% בזכאים לבגרות </a:t>
            </a:r>
          </a:p>
          <a:p>
            <a:pPr algn="r" rtl="1" eaLnBrk="1" hangingPunct="1">
              <a:buFont typeface="Arial" panose="020B0604020202020204" pitchFamily="34" charset="0"/>
              <a:buChar char="•"/>
            </a:pPr>
            <a:r>
              <a:rPr lang="he-IL" altLang="he-IL" sz="160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ועדיין </a:t>
            </a:r>
            <a:r>
              <a:rPr lang="he-IL" altLang="he-IL" sz="1600" u="sng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כמחצית</a:t>
            </a:r>
            <a:r>
              <a:rPr lang="he-IL" altLang="he-IL" sz="160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מבני ה- 17, לא רוכשים תעודת בגרות בסיום יב'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07950" y="36513"/>
            <a:ext cx="971550" cy="3921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0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 </a:t>
            </a:r>
            <a:endParaRPr lang="he-IL" altLang="he-IL" sz="1100">
              <a:solidFill>
                <a:srgbClr val="17375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>
              <a:lnSpc>
                <a:spcPct val="90000"/>
              </a:lnSpc>
            </a:pPr>
            <a:r>
              <a:rPr lang="he-IL" altLang="he-IL" sz="14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משרד החינוך</a:t>
            </a:r>
            <a:endParaRPr lang="he-IL" altLang="he-IL" sz="1400">
              <a:solidFill>
                <a:srgbClr val="17375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46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988" y="7938"/>
            <a:ext cx="88106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תמונה 19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4249738" y="115888"/>
            <a:ext cx="481012" cy="1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תמונה 22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4716463" y="80963"/>
            <a:ext cx="26987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תמונה 23" descr="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9" t="76178" r="28966" b="10770"/>
          <a:stretch>
            <a:fillRect/>
          </a:stretch>
        </p:blipFill>
        <p:spPr bwMode="auto">
          <a:xfrm>
            <a:off x="4211638" y="309563"/>
            <a:ext cx="498475" cy="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80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Grp="1"/>
          </p:cNvSpPr>
          <p:nvPr/>
        </p:nvSpPr>
        <p:spPr bwMode="auto">
          <a:xfrm>
            <a:off x="0" y="6489700"/>
            <a:ext cx="2873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0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0" name="תרשים 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908300"/>
            <a:ext cx="6315075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692275" y="512763"/>
            <a:ext cx="5759450" cy="431800"/>
          </a:xfrm>
          <a:prstGeom prst="roundRect">
            <a:avLst>
              <a:gd name="adj" fmla="val 16667"/>
            </a:avLst>
          </a:prstGeom>
          <a:solidFill>
            <a:srgbClr val="0083C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רקע</a:t>
            </a:r>
          </a:p>
          <a:p>
            <a:pPr algn="ctr" rtl="1" eaLnBrk="1" hangingPunct="1"/>
            <a:r>
              <a:rPr lang="he-IL" altLang="he-IL" sz="1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ישראל - זכאים לבגרות מתלמידי יב', על פי קבוצת מדרג הטיפוח של הרשות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692275" y="1160463"/>
            <a:ext cx="5759450" cy="3603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/>
            <a:r>
              <a:rPr lang="he-IL" altLang="he-IL" sz="1600">
                <a:solidFill>
                  <a:srgbClr val="17375E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ב-8 השנים האחרונות: בישראל </a:t>
            </a:r>
            <a:r>
              <a:rPr lang="he-IL" altLang="he-IL" sz="1600" u="sng">
                <a:solidFill>
                  <a:srgbClr val="17375E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עליה</a:t>
            </a:r>
            <a:r>
              <a:rPr lang="he-IL" altLang="he-IL" sz="1600">
                <a:solidFill>
                  <a:srgbClr val="17375E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של 6.2%  ל- 64.2% , </a:t>
            </a:r>
            <a:r>
              <a:rPr lang="he-IL" altLang="he-IL" sz="1400">
                <a:solidFill>
                  <a:srgbClr val="17375E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מ-58.0% בתשס"ו</a:t>
            </a:r>
            <a:endParaRPr lang="he-IL" altLang="he-IL" sz="1400">
              <a:solidFill>
                <a:srgbClr val="17375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דיאגרמה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524000"/>
            <a:ext cx="58166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07950" y="36513"/>
            <a:ext cx="971550" cy="3921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0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 </a:t>
            </a:r>
            <a:endParaRPr lang="he-IL" altLang="he-IL" sz="1100">
              <a:solidFill>
                <a:srgbClr val="17375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>
              <a:lnSpc>
                <a:spcPct val="90000"/>
              </a:lnSpc>
            </a:pPr>
            <a:r>
              <a:rPr lang="he-IL" altLang="he-IL" sz="14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משרד החינוך</a:t>
            </a:r>
            <a:endParaRPr lang="he-IL" altLang="he-IL" sz="1400">
              <a:solidFill>
                <a:srgbClr val="17375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48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988" y="7938"/>
            <a:ext cx="88106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תמונה 22" descr="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4249738" y="115888"/>
            <a:ext cx="481012" cy="1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תמונה 24" descr="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4716463" y="80963"/>
            <a:ext cx="26987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תמונה 25" descr="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9" t="76178" r="28966" b="10770"/>
          <a:stretch>
            <a:fillRect/>
          </a:stretch>
        </p:blipFill>
        <p:spPr bwMode="auto">
          <a:xfrm>
            <a:off x="4211638" y="309563"/>
            <a:ext cx="498475" cy="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031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animBg="1"/>
      <p:bldP spid="204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Grp="1"/>
          </p:cNvSpPr>
          <p:nvPr/>
        </p:nvSpPr>
        <p:spPr bwMode="auto">
          <a:xfrm>
            <a:off x="-87313" y="6492875"/>
            <a:ext cx="31750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692275" y="512763"/>
            <a:ext cx="5759450" cy="431800"/>
          </a:xfrm>
          <a:prstGeom prst="roundRect">
            <a:avLst>
              <a:gd name="adj" fmla="val 16667"/>
            </a:avLst>
          </a:prstGeom>
          <a:solidFill>
            <a:srgbClr val="0083C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רקע</a:t>
            </a:r>
          </a:p>
          <a:p>
            <a:pPr algn="ctr" rtl="1" eaLnBrk="1" hangingPunct="1"/>
            <a:r>
              <a:rPr lang="he-IL" altLang="he-IL" sz="1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ישראל - </a:t>
            </a:r>
            <a:r>
              <a:rPr lang="he-IL" altLang="he-IL" sz="1400" b="1" u="sng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</a:t>
            </a:r>
            <a:r>
              <a:rPr lang="he-IL" altLang="he-IL" sz="1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בזכאים לבגרות מתלמידי יב', עפ"י קבוצת מדרג הטיפוח של הרשות</a:t>
            </a:r>
          </a:p>
        </p:txBody>
      </p:sp>
      <p:graphicFrame>
        <p:nvGraphicFramePr>
          <p:cNvPr id="14" name="תרשים 13"/>
          <p:cNvGraphicFramePr>
            <a:graphicFrameLocks/>
          </p:cNvGraphicFramePr>
          <p:nvPr/>
        </p:nvGraphicFramePr>
        <p:xfrm>
          <a:off x="128588" y="3368675"/>
          <a:ext cx="4241800" cy="3162300"/>
        </p:xfrm>
        <a:graphic>
          <a:graphicData uri="http://schemas.openxmlformats.org/presentationml/2006/ole">
            <p:oleObj spid="_x0000_s21519" r:id="rId3" imgW="4242465" imgH="3157467" progId="">
              <p:embed/>
            </p:oleObj>
          </a:graphicData>
        </a:graphic>
      </p:graphicFrame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1709738" y="1089025"/>
            <a:ext cx="5724525" cy="755650"/>
          </a:xfrm>
          <a:prstGeom prst="roundRect">
            <a:avLst>
              <a:gd name="adj" fmla="val 16667"/>
            </a:avLst>
          </a:prstGeom>
          <a:noFill/>
          <a:ln w="6350">
            <a:solidFill>
              <a:srgbClr val="17375E">
                <a:alpha val="2901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>
              <a:lnSpc>
                <a:spcPct val="90000"/>
              </a:lnSpc>
            </a:pPr>
            <a:r>
              <a:rPr lang="he-IL" altLang="he-IL" sz="1600">
                <a:solidFill>
                  <a:srgbClr val="17375E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ב-8 השנים האחרונות בישראל: (אפקט המעלית)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altLang="he-IL" sz="1600" u="sng">
                <a:solidFill>
                  <a:srgbClr val="17375E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עליה</a:t>
            </a:r>
            <a:r>
              <a:rPr lang="he-IL" altLang="he-IL" sz="1600">
                <a:solidFill>
                  <a:srgbClr val="17375E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בפערים</a:t>
            </a:r>
          </a:p>
          <a:p>
            <a:pPr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e-IL" altLang="he-IL" sz="1600" u="sng">
                <a:solidFill>
                  <a:srgbClr val="17375E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עליה</a:t>
            </a:r>
            <a:r>
              <a:rPr lang="he-IL" altLang="he-IL" sz="1600">
                <a:solidFill>
                  <a:srgbClr val="17375E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בחפיפה בין רקע חברתי כלכלי להצלחה ברכישת תעודת בגרות</a:t>
            </a:r>
            <a:endParaRPr lang="he-IL" altLang="he-IL" sz="1600">
              <a:solidFill>
                <a:srgbClr val="17375E"/>
              </a:solidFill>
              <a:ea typeface="Times New Roman" panose="02020603050405020304" pitchFamily="18" charset="0"/>
            </a:endParaRPr>
          </a:p>
        </p:txBody>
      </p:sp>
      <p:pic>
        <p:nvPicPr>
          <p:cNvPr id="15" name="תרשים 1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413125"/>
            <a:ext cx="4151312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דיאגרמה 1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4525"/>
            <a:ext cx="763270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07950" y="36513"/>
            <a:ext cx="971550" cy="3921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0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 </a:t>
            </a:r>
            <a:endParaRPr lang="he-IL" altLang="he-IL" sz="1100">
              <a:solidFill>
                <a:srgbClr val="17375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>
              <a:lnSpc>
                <a:spcPct val="90000"/>
              </a:lnSpc>
            </a:pPr>
            <a:r>
              <a:rPr lang="he-IL" altLang="he-IL" sz="14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משרד החינוך</a:t>
            </a:r>
            <a:endParaRPr lang="he-IL" altLang="he-IL" sz="1400">
              <a:solidFill>
                <a:srgbClr val="17375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514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988" y="7938"/>
            <a:ext cx="88106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תמונה 26" descr="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4249738" y="115888"/>
            <a:ext cx="481012" cy="1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תמונה 27" descr="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4716463" y="80963"/>
            <a:ext cx="26987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תמונה 28" descr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9" t="76178" r="28966" b="10770"/>
          <a:stretch>
            <a:fillRect/>
          </a:stretch>
        </p:blipFill>
        <p:spPr bwMode="auto">
          <a:xfrm>
            <a:off x="4211638" y="309563"/>
            <a:ext cx="498475" cy="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77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OleChart spid="14" grpId="0" animBg="0"/>
      <p:bldP spid="215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1692275" y="476250"/>
            <a:ext cx="5759450" cy="396875"/>
          </a:xfrm>
          <a:prstGeom prst="roundRect">
            <a:avLst>
              <a:gd name="adj" fmla="val 16667"/>
            </a:avLst>
          </a:prstGeom>
          <a:solidFill>
            <a:srgbClr val="0083C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רקע</a:t>
            </a:r>
          </a:p>
          <a:p>
            <a:pPr algn="ctr" rtl="1" eaLnBrk="1" hangingPunct="1"/>
            <a:r>
              <a:rPr lang="he-IL" altLang="he-IL" sz="1400" b="1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ישראל - זכאים לבגרות על פי מגזר בעשור השנים תשס"ד – תשע"ג </a:t>
            </a:r>
          </a:p>
        </p:txBody>
      </p:sp>
      <p:pic>
        <p:nvPicPr>
          <p:cNvPr id="11" name="תרשים 1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0" y="895350"/>
            <a:ext cx="4151313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תרשים 1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188" y="895350"/>
            <a:ext cx="4151312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Line 6"/>
          <p:cNvCxnSpPr>
            <a:cxnSpLocks noChangeShapeType="1"/>
          </p:cNvCxnSpPr>
          <p:nvPr/>
        </p:nvCxnSpPr>
        <p:spPr bwMode="auto">
          <a:xfrm>
            <a:off x="4535488" y="1376363"/>
            <a:ext cx="0" cy="2952750"/>
          </a:xfrm>
          <a:prstGeom prst="line">
            <a:avLst/>
          </a:prstGeom>
          <a:noFill/>
          <a:ln w="12700">
            <a:solidFill>
              <a:srgbClr val="1737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5" name="טבלה 14"/>
          <p:cNvGraphicFramePr>
            <a:graphicFrameLocks noGrp="1"/>
          </p:cNvGraphicFramePr>
          <p:nvPr/>
        </p:nvGraphicFramePr>
        <p:xfrm>
          <a:off x="5543550" y="5084763"/>
          <a:ext cx="2160588" cy="1547813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1565874"/>
                <a:gridCol w="594714"/>
              </a:tblGrid>
              <a:tr h="382594">
                <a:tc gridSpan="2">
                  <a:txBody>
                    <a:bodyPr/>
                    <a:lstStyle/>
                    <a:p>
                      <a:pPr algn="ctr" rtl="1" fontAlgn="b">
                        <a:lnSpc>
                          <a:spcPct val="85000"/>
                        </a:lnSpc>
                      </a:pP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ההפרש/</a:t>
                      </a:r>
                      <a:r>
                        <a:rPr lang="he-IL" sz="1200" u="none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העליה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בזכאים </a:t>
                      </a:r>
                      <a:r>
                        <a:rPr lang="he-IL" sz="1200" u="sng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מתלמידי </a:t>
                      </a:r>
                      <a:r>
                        <a:rPr lang="he-IL" sz="1200" u="sng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יב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',</a:t>
                      </a:r>
                      <a:r>
                        <a:rPr lang="he-IL" sz="1200" u="none" strike="noStrike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algn="ctr" rtl="1" fontAlgn="b">
                        <a:lnSpc>
                          <a:spcPct val="85000"/>
                        </a:lnSpc>
                      </a:pP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תשס"ד – תשע"ג, לפי מגזר</a:t>
                      </a:r>
                      <a:endParaRPr lang="he-IL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1293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85000"/>
                        </a:lnSpc>
                      </a:pPr>
                      <a:r>
                        <a:rPr lang="he-IL" sz="12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ישראל</a:t>
                      </a:r>
                      <a:endParaRPr lang="he-IL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1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5000"/>
                        </a:lnSpc>
                      </a:pPr>
                      <a:r>
                        <a:rPr lang="he-IL" sz="12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4.4%</a:t>
                      </a:r>
                      <a:endParaRPr lang="he-IL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293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85000"/>
                        </a:lnSpc>
                      </a:pPr>
                      <a:r>
                        <a:rPr lang="he-IL" sz="12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 דרוזי</a:t>
                      </a:r>
                      <a:endParaRPr lang="he-IL" sz="1200" b="0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1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5000"/>
                        </a:lnSpc>
                      </a:pPr>
                      <a:r>
                        <a:rPr lang="he-IL" sz="1200" b="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18.8%</a:t>
                      </a:r>
                      <a:endParaRPr lang="he-IL" sz="1200" b="0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1293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85000"/>
                        </a:lnSpc>
                      </a:pPr>
                      <a:r>
                        <a:rPr lang="he-IL" sz="1200" b="0" u="none" strike="noStrike" dirty="0" smtClean="0">
                          <a:solidFill>
                            <a:srgbClr val="A5002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 בדווי </a:t>
                      </a:r>
                      <a:r>
                        <a:rPr lang="he-IL" sz="1200" b="0" u="none" strike="noStrike" dirty="0">
                          <a:solidFill>
                            <a:srgbClr val="A5002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בנגב</a:t>
                      </a:r>
                      <a:endParaRPr lang="he-IL" sz="1200" b="0" i="0" u="none" strike="noStrike" dirty="0">
                        <a:solidFill>
                          <a:srgbClr val="A5002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720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5000"/>
                        </a:lnSpc>
                      </a:pPr>
                      <a:r>
                        <a:rPr lang="he-IL" sz="1200" b="0" u="none" strike="noStrike" dirty="0">
                          <a:solidFill>
                            <a:srgbClr val="A5002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13.3%</a:t>
                      </a:r>
                      <a:endParaRPr lang="he-IL" sz="1200" b="0" i="0" u="none" strike="noStrike" dirty="0">
                        <a:solidFill>
                          <a:srgbClr val="A5002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729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85000"/>
                        </a:lnSpc>
                      </a:pPr>
                      <a:r>
                        <a:rPr lang="he-IL" sz="1200" b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 יהודי-ללא </a:t>
                      </a:r>
                      <a:r>
                        <a:rPr lang="he-IL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חרדים</a:t>
                      </a:r>
                      <a:endParaRPr lang="he-IL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1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5000"/>
                        </a:lnSpc>
                      </a:pPr>
                      <a:r>
                        <a:rPr lang="he-IL" sz="1200" b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10.4%</a:t>
                      </a:r>
                      <a:endParaRPr lang="he-IL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2757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85000"/>
                        </a:lnSpc>
                      </a:pPr>
                      <a:r>
                        <a:rPr lang="he-IL" sz="12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 יהודי-כולל </a:t>
                      </a:r>
                      <a:r>
                        <a:rPr lang="he-IL" sz="12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חרדים</a:t>
                      </a:r>
                      <a:endParaRPr lang="he-IL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1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5000"/>
                        </a:lnSpc>
                      </a:pPr>
                      <a:r>
                        <a:rPr lang="he-IL" sz="12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5.2%</a:t>
                      </a:r>
                      <a:endParaRPr lang="he-IL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1293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85000"/>
                        </a:lnSpc>
                      </a:pPr>
                      <a:r>
                        <a:rPr lang="he-IL" sz="1200" b="0" u="none" strike="noStrike" dirty="0" smtClean="0">
                          <a:solidFill>
                            <a:srgbClr val="77933C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 ערבי</a:t>
                      </a:r>
                      <a:endParaRPr lang="he-IL" sz="1200" b="0" i="0" u="none" strike="noStrike" dirty="0">
                        <a:solidFill>
                          <a:srgbClr val="77933C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1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5000"/>
                        </a:lnSpc>
                      </a:pPr>
                      <a:r>
                        <a:rPr lang="he-IL" sz="1200" b="0" u="none" strike="noStrike" dirty="0">
                          <a:solidFill>
                            <a:srgbClr val="77933C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3.8%</a:t>
                      </a:r>
                      <a:endParaRPr lang="he-IL" sz="1200" b="0" i="0" u="none" strike="noStrike" dirty="0">
                        <a:solidFill>
                          <a:srgbClr val="77933C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טבלה 20"/>
          <p:cNvGraphicFramePr>
            <a:graphicFrameLocks noGrp="1"/>
          </p:cNvGraphicFramePr>
          <p:nvPr/>
        </p:nvGraphicFramePr>
        <p:xfrm>
          <a:off x="1439862" y="5084763"/>
          <a:ext cx="2160588" cy="1547814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252300"/>
                <a:gridCol w="1415659"/>
                <a:gridCol w="492629"/>
              </a:tblGrid>
              <a:tr h="353154">
                <a:tc gridSpan="3">
                  <a:txBody>
                    <a:bodyPr/>
                    <a:lstStyle/>
                    <a:p>
                      <a:pPr algn="ctr" rtl="1" fontAlgn="b">
                        <a:lnSpc>
                          <a:spcPct val="80000"/>
                        </a:lnSpc>
                      </a:pP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ההפרש/</a:t>
                      </a:r>
                      <a:r>
                        <a:rPr lang="he-IL" sz="1200" u="none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העליה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בזכאים </a:t>
                      </a:r>
                      <a:r>
                        <a:rPr lang="he-IL" sz="1200" u="sng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מבני ה-17</a:t>
                      </a: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</a:t>
                      </a:r>
                      <a:r>
                        <a:rPr lang="he-IL" sz="1200" u="none" strike="noStrike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algn="ctr" rtl="1" fontAlgn="b">
                        <a:lnSpc>
                          <a:spcPct val="80000"/>
                        </a:lnSpc>
                      </a:pPr>
                      <a:r>
                        <a:rPr lang="he-IL" sz="120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תשס"ד – תשע"ג, לפי מגזר</a:t>
                      </a:r>
                      <a:endParaRPr lang="he-IL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9110">
                <a:tc gridSpan="2">
                  <a:txBody>
                    <a:bodyPr/>
                    <a:lstStyle/>
                    <a:p>
                      <a:pPr algn="r" rtl="1" fontAlgn="b">
                        <a:lnSpc>
                          <a:spcPct val="85000"/>
                        </a:lnSpc>
                      </a:pPr>
                      <a:r>
                        <a:rPr lang="he-IL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ישראל</a:t>
                      </a:r>
                      <a:endParaRPr lang="he-IL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720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5000"/>
                        </a:lnSpc>
                      </a:pPr>
                      <a:r>
                        <a:rPr lang="he-IL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4.2%</a:t>
                      </a:r>
                      <a:endParaRPr lang="he-IL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8" marR="9528" marT="9524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9110">
                <a:tc>
                  <a:txBody>
                    <a:bodyPr/>
                    <a:lstStyle/>
                    <a:p>
                      <a:pPr algn="l" rtl="1" fontAlgn="b">
                        <a:lnSpc>
                          <a:spcPct val="85000"/>
                        </a:lnSpc>
                      </a:pPr>
                      <a:r>
                        <a:rPr lang="he-IL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</a:t>
                      </a:r>
                      <a:endParaRPr lang="he-IL" sz="1200" b="0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720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85000"/>
                        </a:lnSpc>
                      </a:pPr>
                      <a:r>
                        <a:rPr lang="he-IL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דרוזי</a:t>
                      </a:r>
                    </a:p>
                  </a:txBody>
                  <a:tcPr marL="720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5000"/>
                        </a:lnSpc>
                      </a:pPr>
                      <a:r>
                        <a:rPr lang="he-IL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21.0%</a:t>
                      </a:r>
                    </a:p>
                  </a:txBody>
                  <a:tcPr marL="9528" marR="9528" marT="9524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9110">
                <a:tc>
                  <a:txBody>
                    <a:bodyPr/>
                    <a:lstStyle/>
                    <a:p>
                      <a:pPr algn="l" rtl="1" fontAlgn="b">
                        <a:lnSpc>
                          <a:spcPct val="85000"/>
                        </a:lnSpc>
                      </a:pPr>
                      <a:r>
                        <a:rPr lang="he-IL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</a:t>
                      </a:r>
                      <a:endParaRPr lang="he-IL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720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85000"/>
                        </a:lnSpc>
                      </a:pPr>
                      <a:r>
                        <a:rPr lang="he-IL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יהודי - ללא חרדים</a:t>
                      </a:r>
                    </a:p>
                  </a:txBody>
                  <a:tcPr marL="720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5000"/>
                        </a:lnSpc>
                      </a:pPr>
                      <a:r>
                        <a:rPr lang="he-IL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14.2%</a:t>
                      </a:r>
                    </a:p>
                  </a:txBody>
                  <a:tcPr marL="9528" marR="9528" marT="9524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9110">
                <a:tc>
                  <a:txBody>
                    <a:bodyPr/>
                    <a:lstStyle/>
                    <a:p>
                      <a:pPr algn="l" rtl="1" fontAlgn="b">
                        <a:lnSpc>
                          <a:spcPct val="85000"/>
                        </a:lnSpc>
                      </a:pPr>
                      <a:r>
                        <a:rPr lang="he-IL" sz="1200" b="0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</a:t>
                      </a:r>
                      <a:endParaRPr lang="he-IL" sz="1200" b="0" i="0" u="none" strike="noStrike" dirty="0">
                        <a:solidFill>
                          <a:srgbClr val="A5002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720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85000"/>
                        </a:lnSpc>
                      </a:pPr>
                      <a:r>
                        <a:rPr lang="he-IL" sz="1200" b="0" i="0" u="none" strike="noStrike" dirty="0">
                          <a:solidFill>
                            <a:srgbClr val="A5002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בדווי בנגב</a:t>
                      </a:r>
                    </a:p>
                  </a:txBody>
                  <a:tcPr marL="720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5000"/>
                        </a:lnSpc>
                      </a:pPr>
                      <a:r>
                        <a:rPr lang="he-IL" sz="1200" b="0" i="0" u="none" strike="noStrike" dirty="0">
                          <a:solidFill>
                            <a:srgbClr val="A5002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6.7%</a:t>
                      </a:r>
                    </a:p>
                  </a:txBody>
                  <a:tcPr marL="9528" marR="9528" marT="9524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9110">
                <a:tc>
                  <a:txBody>
                    <a:bodyPr/>
                    <a:lstStyle/>
                    <a:p>
                      <a:pPr algn="l" rtl="1" fontAlgn="b">
                        <a:lnSpc>
                          <a:spcPct val="85000"/>
                        </a:lnSpc>
                      </a:pPr>
                      <a:r>
                        <a:rPr lang="he-IL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</a:t>
                      </a:r>
                      <a:endParaRPr lang="he-IL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720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1" fontAlgn="b">
                        <a:lnSpc>
                          <a:spcPct val="85000"/>
                        </a:lnSpc>
                      </a:pPr>
                      <a:r>
                        <a:rPr lang="he-IL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יהודי - כולל חרדים</a:t>
                      </a:r>
                    </a:p>
                  </a:txBody>
                  <a:tcPr marL="720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5000"/>
                        </a:lnSpc>
                      </a:pPr>
                      <a:r>
                        <a:rPr lang="he-IL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6.3%</a:t>
                      </a:r>
                      <a:endParaRPr lang="he-IL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8" marR="9528" marT="9524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9110">
                <a:tc>
                  <a:txBody>
                    <a:bodyPr/>
                    <a:lstStyle/>
                    <a:p>
                      <a:pPr algn="l" rtl="1" fontAlgn="b">
                        <a:lnSpc>
                          <a:spcPct val="85000"/>
                        </a:lnSpc>
                      </a:pPr>
                      <a:r>
                        <a:rPr lang="he-IL" sz="1200" b="0" i="0" u="none" strike="noStrike" dirty="0" smtClean="0">
                          <a:solidFill>
                            <a:srgbClr val="77933C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</a:t>
                      </a:r>
                      <a:endParaRPr lang="he-IL" sz="1200" b="0" i="0" u="none" strike="noStrike" dirty="0">
                        <a:solidFill>
                          <a:srgbClr val="77933C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720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85000"/>
                        </a:lnSpc>
                      </a:pPr>
                      <a:r>
                        <a:rPr lang="he-IL" sz="1200" b="0" i="0" u="none" strike="noStrike" dirty="0">
                          <a:solidFill>
                            <a:srgbClr val="77933C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ערבי</a:t>
                      </a:r>
                    </a:p>
                  </a:txBody>
                  <a:tcPr marL="720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5000"/>
                        </a:lnSpc>
                      </a:pPr>
                      <a:r>
                        <a:rPr lang="he-IL" sz="1200" b="0" i="0" u="none" strike="noStrike" dirty="0">
                          <a:solidFill>
                            <a:srgbClr val="77933C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4.7%</a:t>
                      </a:r>
                    </a:p>
                  </a:txBody>
                  <a:tcPr marL="9528" marR="9528" marT="9524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572" name="AutoShape 44"/>
          <p:cNvSpPr>
            <a:spLocks noChangeArrowheads="1"/>
          </p:cNvSpPr>
          <p:nvPr/>
        </p:nvSpPr>
        <p:spPr bwMode="auto">
          <a:xfrm>
            <a:off x="107950" y="36513"/>
            <a:ext cx="971550" cy="3921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r>
              <a:rPr lang="he-IL" altLang="he-IL" sz="10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 </a:t>
            </a:r>
            <a:endParaRPr lang="he-IL" altLang="he-IL" sz="1100">
              <a:solidFill>
                <a:srgbClr val="17375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>
              <a:lnSpc>
                <a:spcPct val="90000"/>
              </a:lnSpc>
            </a:pPr>
            <a:r>
              <a:rPr lang="he-IL" altLang="he-IL" sz="14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משרד החינוך</a:t>
            </a:r>
            <a:endParaRPr lang="he-IL" altLang="he-IL" sz="1400">
              <a:solidFill>
                <a:srgbClr val="17375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5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988" y="7938"/>
            <a:ext cx="88106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74" name="תמונה 25" descr="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4249738" y="115888"/>
            <a:ext cx="481012" cy="1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75" name="תמונה 26" descr="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4716463" y="80963"/>
            <a:ext cx="26987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76" name="תמונה 27" descr="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9" t="76178" r="28966" b="10770"/>
          <a:stretch>
            <a:fillRect/>
          </a:stretch>
        </p:blipFill>
        <p:spPr bwMode="auto">
          <a:xfrm>
            <a:off x="4211638" y="309563"/>
            <a:ext cx="498475" cy="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400" y="4545013"/>
            <a:ext cx="192405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תמונה 15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3575" y="4545013"/>
            <a:ext cx="192405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546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"/>
                            </p:stCondLst>
                            <p:childTnLst>
                              <p:par>
                                <p:cTn id="3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דיאגרמה 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89125" y="2163763"/>
            <a:ext cx="9490075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/>
          <p:cNvSpPr txBox="1">
            <a:spLocks noGrp="1"/>
          </p:cNvSpPr>
          <p:nvPr/>
        </p:nvSpPr>
        <p:spPr bwMode="auto">
          <a:xfrm>
            <a:off x="71438" y="6492875"/>
            <a:ext cx="360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1" eaLnBrk="1" hangingPunct="1"/>
            <a:r>
              <a:rPr lang="he-IL" altLang="he-IL" sz="11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1438" y="7938"/>
            <a:ext cx="9001125" cy="396875"/>
          </a:xfrm>
          <a:prstGeom prst="rect">
            <a:avLst/>
          </a:prstGeom>
          <a:solidFill>
            <a:srgbClr val="EEEDE6">
              <a:alpha val="67058"/>
            </a:srgbClr>
          </a:solidFill>
          <a:ln w="3175">
            <a:solidFill>
              <a:srgbClr val="FADF8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eaLnBrk="1" hangingPunct="1"/>
            <a:endParaRPr lang="he-IL" altLang="he-IL" sz="1100">
              <a:solidFill>
                <a:srgbClr val="00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80963"/>
            <a:ext cx="560387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7775575" y="188913"/>
            <a:ext cx="1260475" cy="179387"/>
          </a:xfrm>
          <a:prstGeom prst="rect">
            <a:avLst/>
          </a:prstGeom>
          <a:solidFill>
            <a:srgbClr val="EEECE1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 eaLnBrk="1" hangingPunct="1">
              <a:lnSpc>
                <a:spcPts val="1200"/>
              </a:lnSpc>
            </a:pP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יש  </a:t>
            </a:r>
            <a:r>
              <a:rPr lang="he-IL" altLang="he-IL" sz="9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he-IL" altLang="he-IL" sz="800" i="1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בפריפריה</a:t>
            </a:r>
            <a:endParaRPr lang="he-IL" altLang="he-IL" sz="16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559" name="תמונה 24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9" t="20972" r="28532" b="39510"/>
          <a:stretch>
            <a:fillRect/>
          </a:stretch>
        </p:blipFill>
        <p:spPr bwMode="auto">
          <a:xfrm rot="60000">
            <a:off x="8245475" y="198438"/>
            <a:ext cx="4826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תמונה 25" descr="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6" t="23912" r="1540" b="10484"/>
          <a:stretch>
            <a:fillRect/>
          </a:stretch>
        </p:blipFill>
        <p:spPr bwMode="auto">
          <a:xfrm>
            <a:off x="8748713" y="152400"/>
            <a:ext cx="1682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233613" y="36513"/>
            <a:ext cx="4676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10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10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משרד החינוך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800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מחוז דרום, צפון, חיפה, מינהל  החינוך הדרוזי והצ'רקסי, הבדווי בנגב, תכנית החומש, </a:t>
            </a:r>
          </a:p>
          <a:p>
            <a:pPr algn="ctr" rtl="1" eaLnBrk="1" hangingPunct="1">
              <a:lnSpc>
                <a:spcPct val="70000"/>
              </a:lnSpc>
            </a:pPr>
            <a:r>
              <a:rPr lang="he-IL" altLang="he-IL" sz="900" b="1">
                <a:solidFill>
                  <a:srgbClr val="17375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דרכא, עמל, אגפי החינוך ברשויות ושותפים פילנטרופיים</a:t>
            </a:r>
          </a:p>
        </p:txBody>
      </p:sp>
    </p:spTree>
    <p:extLst>
      <p:ext uri="{BB962C8B-B14F-4D97-AF65-F5344CB8AC3E}">
        <p14:creationId xmlns:p14="http://schemas.microsoft.com/office/powerpoint/2010/main" xmlns="" val="247955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עיצוב ברירת מחדל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עיצוב ברירת מחדל">
      <a:majorFont>
        <a:latin typeface="Times New Roman"/>
        <a:ea typeface="Times New Roman (Hebrew)"/>
        <a:cs typeface="Times New Roman (Hebrew)"/>
      </a:majorFont>
      <a:minorFont>
        <a:latin typeface="Times New Roman"/>
        <a:ea typeface="Times New Roman (Hebrew)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עיצוב ברירת מחדל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עיצוב ברירת מחדל">
      <a:majorFont>
        <a:latin typeface="Times New Roman"/>
        <a:ea typeface="Times New Roman (Hebrew)"/>
        <a:cs typeface="Times New Roman (Hebrew)"/>
      </a:majorFont>
      <a:minorFont>
        <a:latin typeface="Times New Roman"/>
        <a:ea typeface="Times New Roman (Hebrew)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עיצוב ברירת מחדל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עיצוב ברירת מחדל">
      <a:majorFont>
        <a:latin typeface="Times New Roman"/>
        <a:ea typeface="Times New Roman (Hebrew)"/>
        <a:cs typeface="Times New Roman (Hebrew)"/>
      </a:majorFont>
      <a:minorFont>
        <a:latin typeface="Times New Roman"/>
        <a:ea typeface="Times New Roman (Hebrew)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עיצוב ברירת מחדל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3_עיצוב ברירת מחדל">
      <a:majorFont>
        <a:latin typeface="Times New Roman"/>
        <a:ea typeface="Times New Roman (Hebrew)"/>
        <a:cs typeface="Times New Roman (Hebrew)"/>
      </a:majorFont>
      <a:minorFont>
        <a:latin typeface="Times New Roman"/>
        <a:ea typeface="Times New Roman (Hebrew)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עיצוב ברירת מחדל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4_עיצוב ברירת מחדל">
      <a:majorFont>
        <a:latin typeface="Times New Roman"/>
        <a:ea typeface="Times New Roman (Hebrew)"/>
        <a:cs typeface="Times New Roman (Hebrew)"/>
      </a:majorFont>
      <a:minorFont>
        <a:latin typeface="Times New Roman"/>
        <a:ea typeface="Times New Roman (Hebrew)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5_עיצוב ברירת מחדל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5_עיצוב ברירת מחדל">
      <a:majorFont>
        <a:latin typeface="Times New Roman"/>
        <a:ea typeface="Times New Roman (Hebrew)"/>
        <a:cs typeface="Times New Roman (Hebrew)"/>
      </a:majorFont>
      <a:minorFont>
        <a:latin typeface="Times New Roman"/>
        <a:ea typeface="Times New Roman (Hebrew)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"/>
        <a:ea typeface=""/>
        <a:cs typeface="Times New Roman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ערכת נושא 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ערכת נושא Office">
      <a:majorFont>
        <a:latin typeface="Calibri"/>
        <a:ea typeface=""/>
        <a:cs typeface="Times New Roman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עיצוב ברירת מחדל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עיצוב ברירת מחדל">
      <a:majorFont>
        <a:latin typeface="Times New Roman"/>
        <a:ea typeface="Times New Roman (Hebrew)"/>
        <a:cs typeface="Times New Roman (Hebrew)"/>
      </a:majorFont>
      <a:minorFont>
        <a:latin typeface="Times New Roman"/>
        <a:ea typeface="Times New Roman (Hebrew)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עיצוב ברירת מחדל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עיצוב ברירת מחדל">
      <a:majorFont>
        <a:latin typeface="Times New Roman"/>
        <a:ea typeface="Times New Roman (Hebrew)"/>
        <a:cs typeface="Times New Roman (Hebrew)"/>
      </a:majorFont>
      <a:minorFont>
        <a:latin typeface="Times New Roman"/>
        <a:ea typeface="Times New Roman (Hebrew)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עיצוב ברירת מחדל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עיצוב ברירת מחדל">
      <a:majorFont>
        <a:latin typeface="Times New Roman"/>
        <a:ea typeface="Times New Roman (Hebrew)"/>
        <a:cs typeface="Times New Roman (Hebrew)"/>
      </a:majorFont>
      <a:minorFont>
        <a:latin typeface="Times New Roman"/>
        <a:ea typeface="Times New Roman (Hebrew)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עיצוב ברירת מחדל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עיצוב ברירת מחדל">
      <a:majorFont>
        <a:latin typeface="Times New Roman"/>
        <a:ea typeface="Times New Roman (Hebrew)"/>
        <a:cs typeface="Times New Roman (Hebrew)"/>
      </a:majorFont>
      <a:minorFont>
        <a:latin typeface="Times New Roman"/>
        <a:ea typeface="Times New Roman (Hebrew)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עיצוב ברירת מחדל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עיצוב ברירת מחדל">
      <a:majorFont>
        <a:latin typeface="Times New Roman"/>
        <a:ea typeface="Times New Roman (Hebrew)"/>
        <a:cs typeface="Times New Roman (Hebrew)"/>
      </a:majorFont>
      <a:minorFont>
        <a:latin typeface="Times New Roman"/>
        <a:ea typeface="Times New Roman (Hebrew)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עיצוב ברירת מחדל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עיצוב ברירת מחדל">
      <a:majorFont>
        <a:latin typeface="Times New Roman"/>
        <a:ea typeface="Times New Roman (Hebrew)"/>
        <a:cs typeface="Times New Roman (Hebrew)"/>
      </a:majorFont>
      <a:minorFont>
        <a:latin typeface="Times New Roman"/>
        <a:ea typeface="Times New Roman (Hebrew)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 (Hebrew)" panose="02020603050405020304" pitchFamily="18" charset="0"/>
            <a:cs typeface="Times New Roman (Hebrew)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75211</TotalTime>
  <Words>3906</Words>
  <Application>Microsoft Office PowerPoint</Application>
  <PresentationFormat>‫הצגה על המסך (4:3)</PresentationFormat>
  <Paragraphs>621</Paragraphs>
  <Slides>36</Slides>
  <Notes>6</Notes>
  <HiddenSlides>0</HiddenSlides>
  <MMClips>0</MMClips>
  <ScaleCrop>false</ScaleCrop>
  <HeadingPairs>
    <vt:vector size="6" baseType="variant">
      <vt:variant>
        <vt:lpstr>ערכת נושא</vt:lpstr>
      </vt:variant>
      <vt:variant>
        <vt:i4>14</vt:i4>
      </vt:variant>
      <vt:variant>
        <vt:lpstr>שרתי OLE מוטבעים</vt:lpstr>
      </vt:variant>
      <vt:variant>
        <vt:i4>0</vt:i4>
      </vt:variant>
      <vt:variant>
        <vt:lpstr>כותרות שקופיות</vt:lpstr>
      </vt:variant>
      <vt:variant>
        <vt:i4>36</vt:i4>
      </vt:variant>
    </vt:vector>
  </HeadingPairs>
  <TitlesOfParts>
    <vt:vector size="50" baseType="lpstr">
      <vt:lpstr>4_עיצוב ברירת מחדל</vt:lpstr>
      <vt:lpstr>ערכת נושא Office</vt:lpstr>
      <vt:lpstr>1_ערכת נושא Office</vt:lpstr>
      <vt:lpstr>5_עיצוב ברירת מחדל</vt:lpstr>
      <vt:lpstr>6_עיצוב ברירת מחדל</vt:lpstr>
      <vt:lpstr>7_עיצוב ברירת מחדל</vt:lpstr>
      <vt:lpstr>8_עיצוב ברירת מחדל</vt:lpstr>
      <vt:lpstr>9_עיצוב ברירת מחדל</vt:lpstr>
      <vt:lpstr>10_עיצוב ברירת מחדל</vt:lpstr>
      <vt:lpstr>11_עיצוב ברירת מחדל</vt:lpstr>
      <vt:lpstr>12_עיצוב ברירת מחדל</vt:lpstr>
      <vt:lpstr>13_עיצוב ברירת מחדל</vt:lpstr>
      <vt:lpstr>14_עיצוב ברירת מחדל</vt:lpstr>
      <vt:lpstr>15_עיצוב ברירת מחדל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שקופית 28</vt:lpstr>
      <vt:lpstr>שקופית 29</vt:lpstr>
      <vt:lpstr>שקופית 30</vt:lpstr>
      <vt:lpstr>שקופית 31</vt:lpstr>
      <vt:lpstr>שקופית 32</vt:lpstr>
      <vt:lpstr>שקופית 33</vt:lpstr>
      <vt:lpstr>שקופית 34</vt:lpstr>
      <vt:lpstr>שקופית 35</vt:lpstr>
      <vt:lpstr>מודל המיון הבית-ספרי מבנה ביה"ס, התרחבות הפערים הלימודיים/חברתיים, הנשירה הגלויה והסמויה ורפדוקטיביות המבנה החברתי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שיטת צמצום הפערים המואץ</dc:title>
  <dc:creator>Nisim Cohen</dc:creator>
  <cp:lastModifiedBy>nisim</cp:lastModifiedBy>
  <cp:revision>3590</cp:revision>
  <cp:lastPrinted>2014-05-15T08:51:59Z</cp:lastPrinted>
  <dcterms:created xsi:type="dcterms:W3CDTF">2012-05-25T06:01:47Z</dcterms:created>
  <dcterms:modified xsi:type="dcterms:W3CDTF">2015-05-16T21:56:45Z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0x010100C97A791C8A924341BFD5436E825CFE62</vt:lpwstr>
  </property>
  <property fmtid="{D5CDD505-2E9C-101B-9397-08002B2CF9AE}" pid="3" name="_dlc_DocIdItemGuid">
    <vt:lpwstr>7b785798-dc66-42a4-bbf0-9828805bfd6b</vt:lpwstr>
  </property>
  <property fmtid="{D5CDD505-2E9C-101B-9397-08002B2CF9AE}" pid="4" name="_dlc_DocId">
    <vt:lpwstr>YE00-68-1945</vt:lpwstr>
  </property>
  <property fmtid="{D5CDD505-2E9C-101B-9397-08002B2CF9AE}" pid="5" name="_dlc_DocIdUrl">
    <vt:lpwstr>http://portal/sites/yeholot/_layouts/DocIdRedir.aspx?ID=YE00-68-1945, YE00-68-1945</vt:lpwstr>
  </property>
</Properties>
</file>